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76" r:id="rId3"/>
    <p:sldId id="275" r:id="rId4"/>
    <p:sldId id="277" r:id="rId5"/>
    <p:sldId id="281" r:id="rId6"/>
    <p:sldId id="280" r:id="rId7"/>
    <p:sldId id="282" r:id="rId8"/>
    <p:sldId id="283" r:id="rId9"/>
    <p:sldId id="284" r:id="rId10"/>
    <p:sldId id="285" r:id="rId11"/>
    <p:sldId id="300" r:id="rId12"/>
    <p:sldId id="286" r:id="rId13"/>
    <p:sldId id="288" r:id="rId14"/>
    <p:sldId id="290" r:id="rId15"/>
    <p:sldId id="291" r:id="rId16"/>
    <p:sldId id="292" r:id="rId17"/>
    <p:sldId id="295" r:id="rId18"/>
    <p:sldId id="296" r:id="rId19"/>
    <p:sldId id="305" r:id="rId20"/>
    <p:sldId id="297" r:id="rId21"/>
    <p:sldId id="304" r:id="rId22"/>
    <p:sldId id="303" r:id="rId23"/>
    <p:sldId id="298" r:id="rId24"/>
    <p:sldId id="299" r:id="rId25"/>
    <p:sldId id="302" r:id="rId26"/>
    <p:sldId id="301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96" autoAdjust="0"/>
    <p:restoredTop sz="94660"/>
  </p:normalViewPr>
  <p:slideViewPr>
    <p:cSldViewPr snapToGrid="0">
      <p:cViewPr>
        <p:scale>
          <a:sx n="117" d="100"/>
          <a:sy n="117" d="100"/>
        </p:scale>
        <p:origin x="376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F5897-F234-C941-A6BE-44DAE34D3B18}" type="datetimeFigureOut">
              <a:rPr kumimoji="1" lang="ko-Kore-KR" altLang="en-US" smtClean="0"/>
              <a:t>2024. 4. 7.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025458-0AC9-CD4C-AFCB-B2008DA43E5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16127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47C97-AC40-92EA-A188-1DB88B518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FDE59F-3915-3724-8710-A9C16ECDF5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318F07-A470-0070-E55D-03922D8BB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14911-BF46-FB43-9934-380C8629756A}" type="datetime1">
              <a:rPr lang="ko-KR" altLang="en-US" smtClean="0"/>
              <a:t>2024. 4. 7.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A7406A-6437-F4E8-2CA3-84806B2FE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728244-BB3D-DEEF-9EE2-3EB91CCEA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8A17-4B79-4A4F-88CE-7F04CB628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886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CD237-10FB-EBC9-D5A3-211A5EB18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9E387A-9ADD-08C6-C157-C97CEF5436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85A152-0A74-E415-2625-3D28E97BE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9D445-8C7F-0B47-A245-2BCEE6FB1BFB}" type="datetime1">
              <a:rPr lang="ko-KR" altLang="en-US" smtClean="0"/>
              <a:t>2024. 4. 7.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BC144F-10C0-1DBA-9B1F-5E8164A8D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92A6B8-7357-158F-8AF1-270EB41EB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8A17-4B79-4A4F-88CE-7F04CB628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211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98540BF-2D78-1856-4568-98502B9B82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E3D527-9F9D-7697-A3DA-6F2298C6E7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5C390E-1B7E-64D7-91C7-2B7FA0CF0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E7578-C5DA-0C45-8728-82DC188D3322}" type="datetime1">
              <a:rPr lang="ko-KR" altLang="en-US" smtClean="0"/>
              <a:t>2024. 4. 7.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571847-1BFE-F5BC-CD37-49D4280CF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01664D-B62E-875F-6E17-FEDF182A0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8A17-4B79-4A4F-88CE-7F04CB628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446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6C17D5-1C38-BAE3-8D81-6A4C1800C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11A021-E480-CEC2-9F1D-E606ED8D7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626E56-CC53-61DF-24B5-F20D49A05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2D49E-5CFF-3A41-A60A-764730E00EA1}" type="datetime1">
              <a:rPr lang="ko-KR" altLang="en-US" smtClean="0"/>
              <a:t>2024. 4. 7.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7C9026-F752-46E1-3F98-8F87B8CF2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DE3166-64B3-D6ED-2002-6F61DA0DC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8A17-4B79-4A4F-88CE-7F04CB628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980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D6F446-514D-1214-8BAA-C901A54F3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5815E6-FC34-824A-C313-8A8BD4D6C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B6C752-CFF1-C753-3124-0D379C7C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26E1C-0F95-0C4E-9CD7-20338C9D17DB}" type="datetime1">
              <a:rPr lang="ko-KR" altLang="en-US" smtClean="0"/>
              <a:t>2024. 4. 7.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5CB1A6-8C68-FB33-9009-8B2B4B563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B65EE4-267A-5A5F-A767-EF6FCFD48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8A17-4B79-4A4F-88CE-7F04CB628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933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FC2CB5-8875-FCEE-C167-8AFA2B2D5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6BCC23-E2C1-3525-39D6-8C5E6FFEF3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788CF6-3A14-C13C-94E2-8F61E4F21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40ECBD-18E5-0B43-4A13-39C10BE2F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3F14B-03F4-2949-9DB9-CD16F160B85A}" type="datetime1">
              <a:rPr lang="ko-KR" altLang="en-US" smtClean="0"/>
              <a:t>2024. 4. 7.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63FB6E-3AB6-E7AB-FA30-126469129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54D127-BFBD-4921-C76F-E1FDAA2C6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8A17-4B79-4A4F-88CE-7F04CB628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17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2B741-6F8B-38A6-B711-026DEBB3C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6C66B6-7CA3-F2D5-A01C-A5C0DECF4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56AC04-690A-35D7-1DE0-7D5A7FEB97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727CE7A-C5E9-81EC-05D2-E48BFFD972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B5E06A4-9530-D8DE-73F6-30C5EB705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397561A-6689-409C-D3B2-517AC04C0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D316B-5872-7E45-9B7B-A93F652E9491}" type="datetime1">
              <a:rPr lang="ko-KR" altLang="en-US" smtClean="0"/>
              <a:t>2024. 4. 7.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668B08F-3335-F9F5-6DAE-D43BC61B6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515C31F-7EA6-7C32-5B0D-AD9BE288D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8A17-4B79-4A4F-88CE-7F04CB628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50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93EAC-4B6F-98F3-1E99-F4DD87794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AF804F2-2EE1-EF65-7BA6-08BCF9E3D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AF4F6-6939-7943-A1D0-EBF7B84FB855}" type="datetime1">
              <a:rPr lang="ko-KR" altLang="en-US" smtClean="0"/>
              <a:t>2024. 4. 7.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E2F5F69-1F88-8FA8-3715-4F17DD381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4E9781-77D7-BA98-CC6D-60225461D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8A17-4B79-4A4F-88CE-7F04CB628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377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2B6133A-828A-C97B-7F65-89D17B66F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DFDD4-EE0A-7B47-A982-0356E0729C1F}" type="datetime1">
              <a:rPr lang="ko-KR" altLang="en-US" smtClean="0"/>
              <a:t>2024. 4. 7.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6006514-D4B1-85CE-CCAD-582CB521D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5077FA-5E38-784D-46E5-CD2281A0B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8A17-4B79-4A4F-88CE-7F04CB628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730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059475-B42B-9CAE-00F5-F69C96F42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BBA31A-BB6F-5A66-B0EC-85E58EE73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493D62-6D36-E4FA-1D0B-BA5727066E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6428FB-51B7-812C-3C68-D2D2026CE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B939B-A6A6-2742-B874-8FA8870089FA}" type="datetime1">
              <a:rPr lang="ko-KR" altLang="en-US" smtClean="0"/>
              <a:t>2024. 4. 7.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8571CF-0DA1-2037-28A7-5D453F1BE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1D3929-E80B-378F-A91B-730C7B186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8A17-4B79-4A4F-88CE-7F04CB628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602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8BDBFD-1084-A67B-90AA-1DF4B4DCE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BFED4F-695C-F7BE-0A0A-7A890939E8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54404F-A3EE-638E-F557-261BF88B17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291D33-7E14-B3F9-B923-467F6659A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B6BE3-CC2B-784B-8062-42952FA87740}" type="datetime1">
              <a:rPr lang="ko-KR" altLang="en-US" smtClean="0"/>
              <a:t>2024. 4. 7.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ED60E7-A7E3-85AE-7B10-63A183F26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189C23-E585-1DB0-764D-6B32C1B89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8A17-4B79-4A4F-88CE-7F04CB628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635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B62493A-D8BE-E1E5-8067-FB4E30B8C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95C425-D9C3-DD05-BFC2-447512F31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B9D14B-649D-D98E-62BF-CB4DCCFD6A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D59AD-3338-7644-B60F-44B18ABC6E14}" type="datetime1">
              <a:rPr lang="ko-KR" altLang="en-US" smtClean="0"/>
              <a:t>2024. 4. 7.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7C13D6-E8A8-86F0-F560-2383DAD5A4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56AB7A-FD7C-CE56-46F9-2495096550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A8A17-4B79-4A4F-88CE-7F04CB628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616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9D0B-E9B8-97BD-AFDF-FC2E3FF67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20540"/>
            <a:ext cx="9144000" cy="224344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바탕체" panose="02030609000101010101" pitchFamily="17" charset="-127"/>
                <a:ea typeface="나눔스퀘어" panose="020B0600000101010101"/>
              </a:rPr>
              <a:t>Recent Advances </a:t>
            </a:r>
            <a:br>
              <a:rPr lang="en-US" altLang="ko-KR" sz="2000" b="1" dirty="0">
                <a:latin typeface="바탕체" panose="02030609000101010101" pitchFamily="17" charset="-127"/>
                <a:ea typeface="나눔스퀘어" panose="020B0600000101010101"/>
              </a:rPr>
            </a:br>
            <a:r>
              <a:rPr lang="en-US" altLang="ko-KR" sz="2000" b="1" dirty="0">
                <a:latin typeface="바탕체" panose="02030609000101010101" pitchFamily="17" charset="-127"/>
                <a:ea typeface="나눔스퀘어" panose="020B0600000101010101"/>
              </a:rPr>
              <a:t>in Vision-and-Language Pre-training:</a:t>
            </a:r>
            <a:r>
              <a:rPr lang="ko-KR" altLang="en-US" sz="2000" b="1" dirty="0">
                <a:latin typeface="바탕체" panose="02030609000101010101" pitchFamily="17" charset="-127"/>
                <a:ea typeface="나눔스퀘어" panose="020B0600000101010101"/>
              </a:rPr>
              <a:t> </a:t>
            </a:r>
            <a:r>
              <a:rPr lang="en-US" altLang="ko-KR" sz="2000" b="1" dirty="0">
                <a:latin typeface="바탕체" panose="02030609000101010101" pitchFamily="17" charset="-127"/>
                <a:ea typeface="나눔스퀘어" panose="020B0600000101010101"/>
              </a:rPr>
              <a:t>chapter 2</a:t>
            </a:r>
            <a:br>
              <a:rPr lang="en-US" altLang="ko-KR" sz="3600" b="1" dirty="0">
                <a:latin typeface="바탕체" panose="02030609000101010101" pitchFamily="17" charset="-127"/>
                <a:ea typeface="나눔스퀘어" panose="020B0600000101010101"/>
              </a:rPr>
            </a:br>
            <a:r>
              <a:rPr lang="en" altLang="ko-Kore-KR" sz="3200" dirty="0"/>
              <a:t>Unified Image-Text Modeling</a:t>
            </a:r>
            <a:br>
              <a:rPr lang="en-US" altLang="ko-KR" sz="3600" b="1" dirty="0">
                <a:latin typeface="바탕체" panose="02030609000101010101" pitchFamily="17" charset="-127"/>
                <a:ea typeface="나눔스퀘어" panose="020B0600000101010101"/>
              </a:rPr>
            </a:br>
            <a:r>
              <a:rPr lang="en-US" altLang="ko-KR" sz="2000" b="1" dirty="0">
                <a:latin typeface="바탕체" panose="02030609000101010101" pitchFamily="17" charset="-127"/>
                <a:ea typeface="나눔스퀘어" panose="020B0600000101010101"/>
              </a:rPr>
              <a:t>CVPR 2022 tutorial</a:t>
            </a:r>
            <a:endParaRPr lang="ko-KR" altLang="en-US" sz="2000" dirty="0">
              <a:latin typeface="바탕체" panose="02030609000101010101" pitchFamily="17" charset="-127"/>
              <a:ea typeface="나눔스퀘어" panose="020B0600000101010101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9EF6AB-3C05-81AE-EAC3-C3CC1C955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7085"/>
            <a:ext cx="9144000" cy="2007475"/>
          </a:xfrm>
        </p:spPr>
        <p:txBody>
          <a:bodyPr>
            <a:normAutofit/>
          </a:bodyPr>
          <a:lstStyle/>
          <a:p>
            <a:r>
              <a:rPr lang="en" altLang="ko-Kore-KR" sz="1400" dirty="0"/>
              <a:t>Zhengyuan Yang</a:t>
            </a:r>
            <a:r>
              <a:rPr lang="en-US" altLang="ko-KR" sz="1400" dirty="0">
                <a:ea typeface="나눔스퀘어" panose="020B0600000101010101"/>
              </a:rPr>
              <a:t>, Microsoft Azure AI</a:t>
            </a:r>
          </a:p>
          <a:p>
            <a:endParaRPr lang="en-US" altLang="ko-KR" sz="2000" dirty="0">
              <a:ea typeface="나눔스퀘어" panose="020B0600000101010101"/>
            </a:endParaRPr>
          </a:p>
          <a:p>
            <a:r>
              <a:rPr lang="ko-KR" altLang="en-US" sz="2000" dirty="0">
                <a:ea typeface="나눔스퀘어" panose="020B0600000101010101"/>
              </a:rPr>
              <a:t>발표자</a:t>
            </a:r>
            <a:r>
              <a:rPr lang="en-US" altLang="ko-KR" sz="2000" dirty="0">
                <a:ea typeface="나눔스퀘어" panose="020B0600000101010101"/>
              </a:rPr>
              <a:t>:</a:t>
            </a:r>
            <a:r>
              <a:rPr lang="ko-KR" altLang="en-US" sz="2000" dirty="0">
                <a:ea typeface="나눔스퀘어" panose="020B0600000101010101"/>
              </a:rPr>
              <a:t> 정현우</a:t>
            </a:r>
            <a:endParaRPr lang="en-US" altLang="ko-KR" sz="2000" dirty="0">
              <a:ea typeface="나눔스퀘어" panose="020B0600000101010101"/>
            </a:endParaRPr>
          </a:p>
          <a:p>
            <a:endParaRPr lang="en-US" altLang="ko-KR" sz="2000" dirty="0">
              <a:ea typeface="나눔스퀘어" panose="020B0600000101010101"/>
            </a:endParaRPr>
          </a:p>
          <a:p>
            <a:r>
              <a:rPr lang="en-US" altLang="ko-KR" sz="2000" dirty="0">
                <a:ea typeface="나눔스퀘어" panose="020B0600000101010101"/>
              </a:rPr>
              <a:t>24/04/08</a:t>
            </a:r>
            <a:endParaRPr lang="ko-KR" altLang="en-US" sz="2000" dirty="0">
              <a:ea typeface="나눔스퀘어" panose="020B0600000101010101"/>
            </a:endParaRPr>
          </a:p>
        </p:txBody>
      </p:sp>
      <p:pic>
        <p:nvPicPr>
          <p:cNvPr id="5" name="Picture 6" descr="Symbols – Soongsil University">
            <a:extLst>
              <a:ext uri="{FF2B5EF4-FFF2-40B4-BE49-F238E27FC236}">
                <a16:creationId xmlns:a16="http://schemas.microsoft.com/office/drawing/2014/main" id="{281C9D2D-546E-04A7-EAA2-7B99337C4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83337"/>
            <a:ext cx="1368332" cy="56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E52486F-FD62-4470-9AF1-2A046C02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550" y="6515798"/>
            <a:ext cx="401782" cy="317730"/>
          </a:xfrm>
        </p:spPr>
        <p:txBody>
          <a:bodyPr/>
          <a:lstStyle/>
          <a:p>
            <a:fld id="{B96FD67E-A169-4345-A333-A6B5ABAB1232}" type="slidenum">
              <a:rPr kumimoji="1" lang="ko-KR" altLang="en-US" sz="2000" smtClean="0">
                <a:solidFill>
                  <a:schemeClr val="bg1"/>
                </a:solidFill>
              </a:rPr>
              <a:t>1</a:t>
            </a:fld>
            <a:endParaRPr kumimoji="1"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8" name="Picture 2" descr="CVPR2022 / GML4VC ] 7. 비디오 이해를 위한 GNN 응용 (Graph ML for Video Understanding)">
            <a:extLst>
              <a:ext uri="{FF2B5EF4-FFF2-40B4-BE49-F238E27FC236}">
                <a16:creationId xmlns:a16="http://schemas.microsoft.com/office/drawing/2014/main" id="{627CE42E-DEA9-947D-672D-65FA2E6AB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084" y="-15497"/>
            <a:ext cx="2179505" cy="114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BD489E-55EB-611C-EF2F-D9CF0E9BAEA0}"/>
              </a:ext>
            </a:extLst>
          </p:cNvPr>
          <p:cNvSpPr txBox="1"/>
          <p:nvPr/>
        </p:nvSpPr>
        <p:spPr>
          <a:xfrm>
            <a:off x="0" y="6397664"/>
            <a:ext cx="103001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ore-KR" altLang="en-US" sz="1000" dirty="0"/>
              <a:t>내용을 재구성하여 빠지거나 추가된 내용이 있음</a:t>
            </a:r>
            <a:endParaRPr kumimoji="1" lang="en-US" altLang="ko-Kore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ore-KR" altLang="en-US" sz="1000" dirty="0"/>
              <a:t>원본 영상</a:t>
            </a:r>
            <a:r>
              <a:rPr kumimoji="1" lang="en-US" altLang="ko-Kore-KR" sz="1000" dirty="0"/>
              <a:t>: https://</a:t>
            </a:r>
            <a:r>
              <a:rPr kumimoji="1" lang="en-US" altLang="ko-Kore-KR" sz="1000" dirty="0" err="1"/>
              <a:t>www.youtube.com</a:t>
            </a:r>
            <a:r>
              <a:rPr kumimoji="1" lang="en-US" altLang="ko-Kore-KR" sz="1000" dirty="0"/>
              <a:t>/</a:t>
            </a:r>
            <a:r>
              <a:rPr kumimoji="1" lang="en-US" altLang="ko-Kore-KR" sz="1000" dirty="0" err="1"/>
              <a:t>watch?v</a:t>
            </a:r>
            <a:r>
              <a:rPr kumimoji="1" lang="en-US" altLang="ko-Kore-KR" sz="1000" dirty="0"/>
              <a:t>=ce4lIytxfIo&amp;list=PLD7HFcN7LXReStQTD5HqA8YY4iXDeh3NE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049839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9D0B-E9B8-97BD-AFDF-FC2E3FF67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4510" y="51492"/>
            <a:ext cx="9144000" cy="828809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ea typeface="나눔스퀘어" panose="020B0600000101010101"/>
              </a:rPr>
              <a:t>Why Unified Image-Text Modeling</a:t>
            </a:r>
            <a:endParaRPr lang="ko-KR" altLang="en-US" sz="3600" dirty="0">
              <a:ea typeface="나눔스퀘어" panose="020B0600000101010101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9EF6AB-3C05-81AE-EAC3-C3CC1C955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0" y="1038060"/>
            <a:ext cx="12192000" cy="4193159"/>
          </a:xfrm>
        </p:spPr>
        <p:txBody>
          <a:bodyPr>
            <a:normAutofit/>
          </a:bodyPr>
          <a:lstStyle/>
          <a:p>
            <a:r>
              <a:rPr lang="en" altLang="ko-Kore-KR" dirty="0"/>
              <a:t>Task-agnostic unified systems</a:t>
            </a:r>
          </a:p>
          <a:p>
            <a:r>
              <a:rPr lang="en" altLang="ko-Kore-KR" sz="1600" dirty="0"/>
              <a:t>Task-agnostic Unified Systems</a:t>
            </a:r>
            <a:r>
              <a:rPr lang="ko-KR" altLang="en-US" sz="1600" dirty="0"/>
              <a:t>은 다양한 </a:t>
            </a:r>
            <a:r>
              <a:rPr lang="en" altLang="ko-Kore-KR" sz="1600" dirty="0"/>
              <a:t>vision-language task</a:t>
            </a:r>
            <a:r>
              <a:rPr lang="ko-KR" altLang="en-US" sz="1600" dirty="0"/>
              <a:t>들을 하나의 통합된 모델 아키텍처로 해결하고자 하는 패러다임</a:t>
            </a:r>
            <a:endParaRPr lang="en-US" altLang="ko-KR" sz="1600" dirty="0"/>
          </a:p>
          <a:p>
            <a:endParaRPr lang="en" altLang="ko-Kore-KR" sz="1600" dirty="0"/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E52486F-FD62-4470-9AF1-2A046C02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550" y="6515798"/>
            <a:ext cx="401782" cy="317730"/>
          </a:xfrm>
        </p:spPr>
        <p:txBody>
          <a:bodyPr/>
          <a:lstStyle/>
          <a:p>
            <a:fld id="{B96FD67E-A169-4345-A333-A6B5ABAB1232}" type="slidenum">
              <a:rPr kumimoji="1" lang="ko-KR" altLang="en-US" sz="2000" smtClean="0">
                <a:solidFill>
                  <a:schemeClr val="bg1"/>
                </a:solidFill>
              </a:rPr>
              <a:t>10</a:t>
            </a:fld>
            <a:endParaRPr kumimoji="1"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7" name="그림 6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AE29C3D8-2429-166C-9E34-FF448649B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066" y="2403854"/>
            <a:ext cx="7360888" cy="411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744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9D0B-E9B8-97BD-AFDF-FC2E3FF67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4510" y="51492"/>
            <a:ext cx="9144000" cy="828809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ea typeface="나눔스퀘어" panose="020B0600000101010101"/>
              </a:rPr>
              <a:t>Why Unified Image-Text Modeling</a:t>
            </a:r>
            <a:endParaRPr lang="ko-KR" altLang="en-US" sz="3600" dirty="0">
              <a:ea typeface="나눔스퀘어" panose="020B0600000101010101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9EF6AB-3C05-81AE-EAC3-C3CC1C955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0" y="1038060"/>
            <a:ext cx="12192000" cy="4193159"/>
          </a:xfrm>
        </p:spPr>
        <p:txBody>
          <a:bodyPr>
            <a:normAutofit/>
          </a:bodyPr>
          <a:lstStyle/>
          <a:p>
            <a:r>
              <a:rPr lang="en" altLang="ko-Kore-KR" dirty="0"/>
              <a:t>Ease framework design; Avoid model copies</a:t>
            </a:r>
          </a:p>
          <a:p>
            <a:r>
              <a:rPr lang="ko-KR" altLang="en-US" sz="1600" dirty="0"/>
              <a:t>모든 </a:t>
            </a:r>
            <a:r>
              <a:rPr lang="en-US" altLang="ko-KR" sz="1600" dirty="0"/>
              <a:t>task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하나의 공통된 </a:t>
            </a:r>
            <a:r>
              <a:rPr lang="en-US" altLang="ko-KR" sz="1600" dirty="0"/>
              <a:t>framework</a:t>
            </a:r>
            <a:r>
              <a:rPr lang="ko-KR" altLang="en-US" sz="1600" dirty="0"/>
              <a:t>로 통합함으로써 모델 구조 설계와 학습 파이프라인을 단순화함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서로 다른 </a:t>
            </a:r>
            <a:r>
              <a:rPr lang="en" altLang="ko-Kore-KR" sz="1600" dirty="0"/>
              <a:t>task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위해 각각 모델을 만들어 관리하는 것은 비효율적일 수 있음</a:t>
            </a:r>
            <a:r>
              <a:rPr lang="en-US" altLang="ko-KR" sz="1600" dirty="0"/>
              <a:t>.</a:t>
            </a:r>
          </a:p>
          <a:p>
            <a:r>
              <a:rPr lang="en" altLang="ko-Kore-KR" sz="1600" dirty="0"/>
              <a:t>Task-agnostic </a:t>
            </a:r>
            <a:r>
              <a:rPr lang="ko-KR" altLang="en-US" sz="1600" dirty="0"/>
              <a:t>접근을 통해 하나의 모델이 다양한 </a:t>
            </a:r>
            <a:r>
              <a:rPr lang="en" altLang="ko-Kore-KR" sz="1600" dirty="0"/>
              <a:t>task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수행할 수 있게 되면</a:t>
            </a:r>
            <a:r>
              <a:rPr lang="en-US" altLang="ko-KR" sz="1600" dirty="0"/>
              <a:t>, </a:t>
            </a:r>
            <a:r>
              <a:rPr lang="ko-KR" altLang="en-US" sz="1600" dirty="0"/>
              <a:t>유지 보수 측면에서 이점이 있음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endParaRPr lang="en" altLang="ko-Kore-KR" sz="1600" dirty="0"/>
          </a:p>
          <a:p>
            <a:r>
              <a:rPr lang="en" altLang="ko-Kore-KR" dirty="0"/>
              <a:t>Capability generalization</a:t>
            </a:r>
          </a:p>
          <a:p>
            <a:r>
              <a:rPr lang="en" altLang="ko-KR" sz="1600" dirty="0">
                <a:ea typeface="나눔스퀘어" panose="020B0600000101010101"/>
              </a:rPr>
              <a:t>Task-agnostic </a:t>
            </a:r>
            <a:r>
              <a:rPr lang="ko-KR" altLang="en-US" sz="1600" dirty="0">
                <a:ea typeface="나눔스퀘어" panose="020B0600000101010101"/>
              </a:rPr>
              <a:t>모델은 </a:t>
            </a:r>
            <a:r>
              <a:rPr lang="en" altLang="ko-KR" sz="1600" dirty="0">
                <a:ea typeface="나눔스퀘어" panose="020B0600000101010101"/>
              </a:rPr>
              <a:t>general</a:t>
            </a:r>
            <a:r>
              <a:rPr lang="ko-KR" altLang="en-US" sz="1600" dirty="0">
                <a:ea typeface="나눔스퀘어" panose="020B0600000101010101"/>
              </a:rPr>
              <a:t>한 </a:t>
            </a:r>
            <a:r>
              <a:rPr lang="en" altLang="ko-KR" sz="1600" dirty="0">
                <a:ea typeface="나눔스퀘어" panose="020B0600000101010101"/>
              </a:rPr>
              <a:t>vision-language understanding </a:t>
            </a:r>
            <a:r>
              <a:rPr lang="ko-KR" altLang="en-US" sz="1600" dirty="0">
                <a:ea typeface="나눔스퀘어" panose="020B0600000101010101"/>
              </a:rPr>
              <a:t>능력을 기를 수 있어</a:t>
            </a:r>
            <a:r>
              <a:rPr lang="en-US" altLang="ko-KR" sz="1600" dirty="0">
                <a:ea typeface="나눔스퀘어" panose="020B0600000101010101"/>
              </a:rPr>
              <a:t>, </a:t>
            </a:r>
          </a:p>
          <a:p>
            <a:r>
              <a:rPr lang="ko-KR" altLang="en-US" sz="1600" dirty="0">
                <a:ea typeface="나눔스퀘어" panose="020B0600000101010101"/>
              </a:rPr>
              <a:t>학습 시 접하지 않았던 유사 </a:t>
            </a:r>
            <a:r>
              <a:rPr lang="en" altLang="ko-KR" sz="1600" dirty="0">
                <a:ea typeface="나눔스퀘어" panose="020B0600000101010101"/>
              </a:rPr>
              <a:t>task</a:t>
            </a:r>
            <a:r>
              <a:rPr lang="ko-KR" altLang="en-US" sz="1600" dirty="0">
                <a:ea typeface="나눔스퀘어" panose="020B0600000101010101"/>
              </a:rPr>
              <a:t>로도 잘 일반화될 것으로 기대됨</a:t>
            </a:r>
            <a:r>
              <a:rPr lang="en-US" altLang="ko-KR" sz="1600" dirty="0">
                <a:ea typeface="나눔스퀘어" panose="020B0600000101010101"/>
              </a:rPr>
              <a:t>.</a:t>
            </a:r>
            <a:endParaRPr lang="en" altLang="ko-KR" sz="1600" dirty="0">
              <a:ea typeface="나눔스퀘어" panose="020B0600000101010101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E52486F-FD62-4470-9AF1-2A046C02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550" y="6515798"/>
            <a:ext cx="401782" cy="317730"/>
          </a:xfrm>
        </p:spPr>
        <p:txBody>
          <a:bodyPr/>
          <a:lstStyle/>
          <a:p>
            <a:fld id="{B96FD67E-A169-4345-A333-A6B5ABAB1232}" type="slidenum">
              <a:rPr kumimoji="1" lang="ko-KR" altLang="en-US" sz="2000" smtClean="0">
                <a:solidFill>
                  <a:schemeClr val="bg1"/>
                </a:solidFill>
              </a:rPr>
              <a:t>11</a:t>
            </a:fld>
            <a:endParaRPr kumimoji="1"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107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9D0B-E9B8-97BD-AFDF-FC2E3FF67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4510" y="51492"/>
            <a:ext cx="9144000" cy="828809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ea typeface="나눔스퀘어" panose="020B0600000101010101"/>
              </a:rPr>
              <a:t>Unified image-text models</a:t>
            </a:r>
            <a:endParaRPr lang="ko-KR" altLang="en-US" sz="3600" dirty="0">
              <a:ea typeface="나눔스퀘어" panose="020B0600000101010101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9EF6AB-3C05-81AE-EAC3-C3CC1C955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0" y="1038060"/>
            <a:ext cx="12192000" cy="4193159"/>
          </a:xfrm>
        </p:spPr>
        <p:txBody>
          <a:bodyPr>
            <a:normAutofit/>
          </a:bodyPr>
          <a:lstStyle/>
          <a:p>
            <a:r>
              <a:rPr lang="en" altLang="ko-Kore-KR" b="1" dirty="0"/>
              <a:t>Reuse the same pre-training weight </a:t>
            </a:r>
            <a:r>
              <a:rPr lang="en" altLang="ko-Kore-KR" dirty="0"/>
              <a:t>as initialization point</a:t>
            </a:r>
          </a:p>
          <a:p>
            <a:r>
              <a:rPr lang="en" altLang="ko-Kore-KR" b="1" dirty="0"/>
              <a:t>Separate output head and finetune model copies for different downstream tasks</a:t>
            </a:r>
          </a:p>
          <a:p>
            <a:r>
              <a:rPr lang="ko-KR" altLang="en-US" sz="1600" dirty="0">
                <a:ea typeface="나눔스퀘어" panose="020B0600000101010101"/>
              </a:rPr>
              <a:t>사전학습 모델의 출력층만 </a:t>
            </a:r>
            <a:r>
              <a:rPr lang="en" altLang="ko-KR" sz="1600" dirty="0">
                <a:ea typeface="나눔스퀘어" panose="020B0600000101010101"/>
              </a:rPr>
              <a:t>task</a:t>
            </a:r>
            <a:r>
              <a:rPr lang="ko-KR" altLang="en-US" sz="1600" dirty="0">
                <a:ea typeface="나눔스퀘어" panose="020B0600000101010101"/>
              </a:rPr>
              <a:t>에 맞게 변경하고</a:t>
            </a:r>
            <a:r>
              <a:rPr lang="en-US" altLang="ko-KR" sz="1600" dirty="0">
                <a:ea typeface="나눔스퀘어" panose="020B0600000101010101"/>
              </a:rPr>
              <a:t>, </a:t>
            </a:r>
            <a:r>
              <a:rPr lang="ko-KR" altLang="en-US" sz="1600" dirty="0">
                <a:ea typeface="나눔스퀘어" panose="020B0600000101010101"/>
              </a:rPr>
              <a:t>나머지 부분은 공유함</a:t>
            </a:r>
            <a:r>
              <a:rPr lang="en-US" altLang="ko-KR" sz="1600" dirty="0">
                <a:ea typeface="나눔스퀘어" panose="020B0600000101010101"/>
              </a:rPr>
              <a:t>.</a:t>
            </a:r>
          </a:p>
          <a:p>
            <a:r>
              <a:rPr lang="ko-KR" altLang="en-US" sz="1600" dirty="0">
                <a:ea typeface="나눔스퀘어" panose="020B0600000101010101"/>
              </a:rPr>
              <a:t>즉 </a:t>
            </a:r>
            <a:r>
              <a:rPr lang="en" altLang="ko-KR" sz="1600" dirty="0">
                <a:ea typeface="나눔스퀘어" panose="020B0600000101010101"/>
              </a:rPr>
              <a:t>task</a:t>
            </a:r>
            <a:r>
              <a:rPr lang="ko-KR" altLang="en-US" sz="1600" dirty="0">
                <a:ea typeface="나눔스퀘어" panose="020B0600000101010101"/>
              </a:rPr>
              <a:t>별로 출력층은 별도로 두되</a:t>
            </a:r>
            <a:r>
              <a:rPr lang="en-US" altLang="ko-KR" sz="1600" dirty="0">
                <a:ea typeface="나눔스퀘어" panose="020B0600000101010101"/>
              </a:rPr>
              <a:t>, </a:t>
            </a:r>
            <a:r>
              <a:rPr lang="ko-KR" altLang="en-US" sz="1600" dirty="0">
                <a:ea typeface="나눔스퀘어" panose="020B0600000101010101"/>
              </a:rPr>
              <a:t>모델 부분의 가중치는 공유하는 것</a:t>
            </a:r>
            <a:endParaRPr lang="en" altLang="ko-KR" sz="1600" dirty="0">
              <a:ea typeface="나눔스퀘어" panose="020B0600000101010101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E52486F-FD62-4470-9AF1-2A046C02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550" y="6515798"/>
            <a:ext cx="401782" cy="317730"/>
          </a:xfrm>
        </p:spPr>
        <p:txBody>
          <a:bodyPr/>
          <a:lstStyle/>
          <a:p>
            <a:fld id="{B96FD67E-A169-4345-A333-A6B5ABAB1232}" type="slidenum">
              <a:rPr kumimoji="1" lang="ko-KR" altLang="en-US" sz="2000" smtClean="0">
                <a:solidFill>
                  <a:schemeClr val="bg1"/>
                </a:solidFill>
              </a:rPr>
              <a:t>12</a:t>
            </a:fld>
            <a:endParaRPr kumimoji="1"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5" name="그림 4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17CC6D7A-7773-7F67-758D-6150C1A3C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510" y="3069138"/>
            <a:ext cx="9101367" cy="373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733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9D0B-E9B8-97BD-AFDF-FC2E3FF67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4510" y="51492"/>
            <a:ext cx="9144000" cy="828809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ea typeface="나눔스퀘어" panose="020B0600000101010101"/>
              </a:rPr>
              <a:t>Unified image-text models</a:t>
            </a:r>
            <a:endParaRPr lang="ko-KR" altLang="en-US" sz="3600" dirty="0">
              <a:ea typeface="나눔스퀘어" panose="020B0600000101010101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9EF6AB-3C05-81AE-EAC3-C3CC1C955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0" y="1038060"/>
            <a:ext cx="12192000" cy="4193159"/>
          </a:xfrm>
        </p:spPr>
        <p:txBody>
          <a:bodyPr>
            <a:normAutofit/>
          </a:bodyPr>
          <a:lstStyle/>
          <a:p>
            <a:r>
              <a:rPr lang="en" altLang="ko-Kore-KR" b="1" dirty="0"/>
              <a:t>12-in-1</a:t>
            </a:r>
          </a:p>
          <a:p>
            <a:r>
              <a:rPr lang="en" altLang="ko-Kore-KR" b="1" dirty="0"/>
              <a:t>Single model </a:t>
            </a:r>
            <a:r>
              <a:rPr lang="en" altLang="ko-Kore-KR" dirty="0"/>
              <a:t>for 12 tasks (12*270M=3B -&gt; 270M)</a:t>
            </a:r>
          </a:p>
          <a:p>
            <a:r>
              <a:rPr lang="en" altLang="ko-Kore-KR" dirty="0"/>
              <a:t>Relationships among tasks; better averaged performance</a:t>
            </a:r>
          </a:p>
          <a:p>
            <a:r>
              <a:rPr lang="en" altLang="ko-Kore-KR" b="1" dirty="0"/>
              <a:t>Task-specific heads </a:t>
            </a:r>
            <a:r>
              <a:rPr lang="en" altLang="ko-Kore-KR" dirty="0"/>
              <a:t>and objectives</a:t>
            </a:r>
            <a:endParaRPr lang="en" altLang="ko-KR" b="1" dirty="0">
              <a:ea typeface="나눔스퀘어" panose="020B0600000101010101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E52486F-FD62-4470-9AF1-2A046C02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550" y="6515798"/>
            <a:ext cx="401782" cy="317730"/>
          </a:xfrm>
        </p:spPr>
        <p:txBody>
          <a:bodyPr/>
          <a:lstStyle/>
          <a:p>
            <a:fld id="{B96FD67E-A169-4345-A333-A6B5ABAB1232}" type="slidenum">
              <a:rPr kumimoji="1" lang="ko-KR" altLang="en-US" sz="2000" smtClean="0">
                <a:solidFill>
                  <a:schemeClr val="bg1"/>
                </a:solidFill>
              </a:rPr>
              <a:t>13</a:t>
            </a:fld>
            <a:endParaRPr kumimoji="1"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7" name="그림 6" descr="텍스트, 웹사이트, 웹 페이지, 스크린샷이(가) 표시된 사진&#10;&#10;자동 생성된 설명">
            <a:extLst>
              <a:ext uri="{FF2B5EF4-FFF2-40B4-BE49-F238E27FC236}">
                <a16:creationId xmlns:a16="http://schemas.microsoft.com/office/drawing/2014/main" id="{F5556225-09C6-CB26-998A-62B94D27B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40" y="3134639"/>
            <a:ext cx="10249139" cy="33811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6BC90B-A24B-CACF-CCCF-90B1E91DC817}"/>
              </a:ext>
            </a:extLst>
          </p:cNvPr>
          <p:cNvSpPr txBox="1"/>
          <p:nvPr/>
        </p:nvSpPr>
        <p:spPr>
          <a:xfrm>
            <a:off x="-7088" y="6674663"/>
            <a:ext cx="610308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800" b="1" dirty="0"/>
              <a:t>VL-T5</a:t>
            </a:r>
            <a:r>
              <a:rPr lang="ko-KR" altLang="en-US" sz="800" b="1" dirty="0"/>
              <a:t>도 소개 되었지만</a:t>
            </a:r>
            <a:r>
              <a:rPr lang="en-US" altLang="ko-KR" sz="800" b="1" dirty="0"/>
              <a:t>,</a:t>
            </a:r>
            <a:r>
              <a:rPr lang="ko-KR" altLang="en-US" sz="800" b="1" dirty="0"/>
              <a:t> </a:t>
            </a:r>
            <a:r>
              <a:rPr lang="en-US" altLang="ko-KR" sz="800" b="1" dirty="0"/>
              <a:t>12-in-1</a:t>
            </a:r>
            <a:r>
              <a:rPr lang="ko-KR" altLang="en-US" sz="800" b="1" dirty="0" err="1"/>
              <a:t>과비슷하다고</a:t>
            </a:r>
            <a:r>
              <a:rPr lang="ko-KR" altLang="en-US" sz="800" b="1" dirty="0"/>
              <a:t> 생각되어 </a:t>
            </a:r>
            <a:r>
              <a:rPr lang="ko-KR" altLang="en-US" sz="800" b="1" dirty="0" err="1"/>
              <a:t>스킵하였음</a:t>
            </a:r>
            <a:r>
              <a:rPr lang="en-US" altLang="ko-KR" sz="800" b="1" dirty="0"/>
              <a:t>.</a:t>
            </a:r>
            <a:endParaRPr lang="en" altLang="ko-Kore-KR" sz="800" b="1" dirty="0"/>
          </a:p>
        </p:txBody>
      </p:sp>
    </p:spTree>
    <p:extLst>
      <p:ext uri="{BB962C8B-B14F-4D97-AF65-F5344CB8AC3E}">
        <p14:creationId xmlns:p14="http://schemas.microsoft.com/office/powerpoint/2010/main" val="1646402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9D0B-E9B8-97BD-AFDF-FC2E3FF67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4510" y="51492"/>
            <a:ext cx="9144000" cy="828809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ea typeface="나눔스퀘어" panose="020B0600000101010101"/>
              </a:rPr>
              <a:t>Model design and training</a:t>
            </a:r>
            <a:endParaRPr lang="ko-KR" altLang="en-US" sz="3600" dirty="0">
              <a:ea typeface="나눔스퀘어" panose="020B0600000101010101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9EF6AB-3C05-81AE-EAC3-C3CC1C955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0" y="1038060"/>
            <a:ext cx="12192000" cy="4193159"/>
          </a:xfrm>
        </p:spPr>
        <p:txBody>
          <a:bodyPr>
            <a:normAutofit/>
          </a:bodyPr>
          <a:lstStyle/>
          <a:p>
            <a:r>
              <a:rPr lang="en-US" altLang="ko-KR" dirty="0"/>
              <a:t>Output format unification is the first step</a:t>
            </a:r>
          </a:p>
          <a:p>
            <a:r>
              <a:rPr lang="ko-KR" altLang="en-US" sz="1600" dirty="0"/>
              <a:t>서로 다른 </a:t>
            </a:r>
            <a:r>
              <a:rPr lang="en" altLang="ko-Kore-KR" sz="1600" dirty="0"/>
              <a:t>task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하나의 모델로 처리하기 위해서는 출력 형식을 통일하는 것이 첫 단계</a:t>
            </a:r>
            <a:endParaRPr lang="en-US" altLang="ko-KR" sz="1600" dirty="0"/>
          </a:p>
          <a:p>
            <a:r>
              <a:rPr lang="ko-KR" altLang="en-US" sz="1600" dirty="0"/>
              <a:t>예를 들어 </a:t>
            </a:r>
            <a:r>
              <a:rPr lang="en-US" altLang="ko-Kore-KR" sz="1600" dirty="0"/>
              <a:t>VQA</a:t>
            </a:r>
            <a:r>
              <a:rPr lang="ko-KR" altLang="en-US" sz="1600" dirty="0"/>
              <a:t>는 분류 문제</a:t>
            </a:r>
            <a:r>
              <a:rPr lang="en-US" altLang="ko-KR" sz="1600" dirty="0"/>
              <a:t>, </a:t>
            </a:r>
            <a:r>
              <a:rPr lang="en-US" altLang="ko-Kore-KR" sz="1600" dirty="0"/>
              <a:t>Image Captioning</a:t>
            </a:r>
            <a:r>
              <a:rPr lang="ko-KR" altLang="en-US" sz="1600" dirty="0"/>
              <a:t>은 생성 문제로 볼 수 있지만</a:t>
            </a:r>
            <a:r>
              <a:rPr lang="en-US" altLang="ko-KR" sz="1600" dirty="0"/>
              <a:t>, </a:t>
            </a:r>
          </a:p>
          <a:p>
            <a:r>
              <a:rPr lang="ko-KR" altLang="en-US" sz="1600" dirty="0"/>
              <a:t>이를 모두 </a:t>
            </a:r>
            <a:r>
              <a:rPr lang="en-US" altLang="ko-Kore-KR" sz="1600" dirty="0"/>
              <a:t>sequence generation </a:t>
            </a:r>
            <a:r>
              <a:rPr lang="ko-KR" altLang="en-US" sz="1600" dirty="0"/>
              <a:t>문제로 통합할 수 있음</a:t>
            </a:r>
            <a:endParaRPr lang="en-US" altLang="ko-KR" sz="1600" dirty="0"/>
          </a:p>
          <a:p>
            <a:endParaRPr lang="en-US" altLang="ko-Kore-KR" sz="1600" dirty="0"/>
          </a:p>
          <a:p>
            <a:r>
              <a:rPr lang="en" altLang="ko-Kore-KR" dirty="0"/>
              <a:t>how to have different tasks and capabilities work well together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ko-Kore-KR" dirty="0"/>
              <a:t>Partially-shared parameters</a:t>
            </a:r>
            <a:endParaRPr lang="en" altLang="ko-Kore-KR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ko-Kore-KR" dirty="0"/>
              <a:t>Modular network design</a:t>
            </a: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E52486F-FD62-4470-9AF1-2A046C02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550" y="6515798"/>
            <a:ext cx="401782" cy="317730"/>
          </a:xfrm>
        </p:spPr>
        <p:txBody>
          <a:bodyPr/>
          <a:lstStyle/>
          <a:p>
            <a:fld id="{B96FD67E-A169-4345-A333-A6B5ABAB1232}" type="slidenum">
              <a:rPr kumimoji="1" lang="ko-KR" altLang="en-US" sz="2000" smtClean="0">
                <a:solidFill>
                  <a:schemeClr val="bg1"/>
                </a:solidFill>
              </a:rPr>
              <a:t>14</a:t>
            </a:fld>
            <a:endParaRPr kumimoji="1"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072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9D0B-E9B8-97BD-AFDF-FC2E3FF67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828809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ea typeface="나눔스퀘어" panose="020B0600000101010101"/>
              </a:rPr>
              <a:t>Model design and training</a:t>
            </a:r>
            <a:endParaRPr lang="ko-KR" altLang="en-US" sz="3600" dirty="0">
              <a:ea typeface="나눔스퀘어" panose="020B0600000101010101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9EF6AB-3C05-81AE-EAC3-C3CC1C955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0" y="1038060"/>
            <a:ext cx="12192000" cy="4193159"/>
          </a:xfrm>
        </p:spPr>
        <p:txBody>
          <a:bodyPr>
            <a:normAutofit/>
          </a:bodyPr>
          <a:lstStyle/>
          <a:p>
            <a:r>
              <a:rPr lang="en" altLang="ko-Kore-KR" b="1" dirty="0"/>
              <a:t>Partially-shared Parameters</a:t>
            </a:r>
          </a:p>
          <a:p>
            <a:r>
              <a:rPr lang="en" altLang="ko-Kore-KR" dirty="0"/>
              <a:t>Mixture of modality experts</a:t>
            </a:r>
          </a:p>
          <a:p>
            <a:r>
              <a:rPr lang="en" altLang="ko-Kore-KR" dirty="0"/>
              <a:t>Task-specific parameters</a:t>
            </a:r>
            <a:endParaRPr lang="en" altLang="ko-KR" b="1" dirty="0">
              <a:ea typeface="나눔스퀘어" panose="020B0600000101010101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E52486F-FD62-4470-9AF1-2A046C02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550" y="6515798"/>
            <a:ext cx="401782" cy="317730"/>
          </a:xfrm>
        </p:spPr>
        <p:txBody>
          <a:bodyPr/>
          <a:lstStyle/>
          <a:p>
            <a:fld id="{B96FD67E-A169-4345-A333-A6B5ABAB1232}" type="slidenum">
              <a:rPr kumimoji="1" lang="ko-KR" altLang="en-US" sz="2000" smtClean="0">
                <a:solidFill>
                  <a:schemeClr val="bg1"/>
                </a:solidFill>
              </a:rPr>
              <a:t>15</a:t>
            </a:fld>
            <a:endParaRPr kumimoji="1"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5" name="그림 4" descr="텍스트, 스크린샷, 도표, 평행이(가) 표시된 사진&#10;&#10;자동 생성된 설명">
            <a:extLst>
              <a:ext uri="{FF2B5EF4-FFF2-40B4-BE49-F238E27FC236}">
                <a16:creationId xmlns:a16="http://schemas.microsoft.com/office/drawing/2014/main" id="{B0BD945F-E001-F4B2-83EC-CAEDC1AF8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444" y="2482911"/>
            <a:ext cx="5495112" cy="44109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C1E467-0AD3-90C9-B850-69C336F0D6DB}"/>
              </a:ext>
            </a:extLst>
          </p:cNvPr>
          <p:cNvSpPr txBox="1"/>
          <p:nvPr/>
        </p:nvSpPr>
        <p:spPr>
          <a:xfrm>
            <a:off x="10510" y="6642556"/>
            <a:ext cx="1116257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800" dirty="0"/>
              <a:t>Image credit: </a:t>
            </a:r>
            <a:r>
              <a:rPr lang="en" altLang="ko-Kore-KR" sz="800" dirty="0" err="1"/>
              <a:t>VLMo</a:t>
            </a:r>
            <a:r>
              <a:rPr lang="en" altLang="ko-Kore-KR" sz="800" dirty="0"/>
              <a:t>: Unified Vision-Language Pre-Training with Mixture-of-Modality-Experts</a:t>
            </a:r>
            <a:endParaRPr lang="ko-Kore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661642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9D0B-E9B8-97BD-AFDF-FC2E3FF67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4510" y="51492"/>
            <a:ext cx="9144000" cy="828809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ea typeface="나눔스퀘어" panose="020B0600000101010101"/>
              </a:rPr>
              <a:t>Model design and training</a:t>
            </a:r>
            <a:endParaRPr lang="ko-KR" altLang="en-US" sz="3600" dirty="0">
              <a:ea typeface="나눔스퀘어" panose="020B0600000101010101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9EF6AB-3C05-81AE-EAC3-C3CC1C955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0" y="1038060"/>
            <a:ext cx="12192000" cy="4193159"/>
          </a:xfrm>
        </p:spPr>
        <p:txBody>
          <a:bodyPr>
            <a:normAutofit/>
          </a:bodyPr>
          <a:lstStyle/>
          <a:p>
            <a:r>
              <a:rPr lang="en" altLang="ko-Kore-KR" b="1" dirty="0"/>
              <a:t>Modular Network Design</a:t>
            </a:r>
          </a:p>
          <a:p>
            <a:r>
              <a:rPr lang="en" altLang="ko-Kore-KR" dirty="0"/>
              <a:t>• Unimodal encoders for single-modality tasks </a:t>
            </a:r>
          </a:p>
          <a:p>
            <a:r>
              <a:rPr lang="en" altLang="ko-Kore-KR" sz="1600" dirty="0"/>
              <a:t>BLIP</a:t>
            </a:r>
            <a:r>
              <a:rPr lang="ko-KR" altLang="en-US" sz="1600" dirty="0"/>
              <a:t>은 이미지 인코더와 텍스트 인코더를 별도의 모듈로 구성</a:t>
            </a:r>
            <a:endParaRPr lang="en-US" altLang="ko-KR" sz="1600" dirty="0"/>
          </a:p>
          <a:p>
            <a:endParaRPr lang="en" altLang="ko-Kore-KR" sz="1600" dirty="0"/>
          </a:p>
          <a:p>
            <a:r>
              <a:rPr lang="en" altLang="ko-Kore-KR" dirty="0"/>
              <a:t>• Reuse adjusted submodules for different tasks</a:t>
            </a:r>
          </a:p>
          <a:p>
            <a:r>
              <a:rPr lang="en" altLang="ko-KR" sz="1600" dirty="0">
                <a:ea typeface="나눔스퀘어" panose="020B0600000101010101"/>
              </a:rPr>
              <a:t>transformer </a:t>
            </a:r>
            <a:r>
              <a:rPr lang="ko-KR" altLang="en-US" sz="1600" dirty="0">
                <a:ea typeface="나눔스퀘어" panose="020B0600000101010101"/>
              </a:rPr>
              <a:t>기반의 </a:t>
            </a:r>
            <a:r>
              <a:rPr lang="en" altLang="ko-KR" sz="1600" dirty="0">
                <a:ea typeface="나눔스퀘어" panose="020B0600000101010101"/>
              </a:rPr>
              <a:t>encoder-decoder </a:t>
            </a:r>
            <a:r>
              <a:rPr lang="ko-KR" altLang="en-US" sz="1600" dirty="0">
                <a:ea typeface="나눔스퀘어" panose="020B0600000101010101"/>
              </a:rPr>
              <a:t>구조를 공유하면서도</a:t>
            </a:r>
            <a:r>
              <a:rPr lang="en-US" altLang="ko-KR" sz="1600" dirty="0">
                <a:ea typeface="나눔스퀘어" panose="020B0600000101010101"/>
              </a:rPr>
              <a:t>, </a:t>
            </a:r>
            <a:r>
              <a:rPr lang="en" altLang="ko-KR" sz="1600" dirty="0">
                <a:ea typeface="나눔스퀘어" panose="020B0600000101010101"/>
              </a:rPr>
              <a:t>task</a:t>
            </a:r>
            <a:r>
              <a:rPr lang="ko-KR" altLang="en-US" sz="1600" dirty="0">
                <a:ea typeface="나눔스퀘어" panose="020B0600000101010101"/>
              </a:rPr>
              <a:t>에 맞게 입출력 형태와 학습 목표를 조정하여 재사용</a:t>
            </a:r>
            <a:endParaRPr lang="en" altLang="ko-KR" sz="1600" dirty="0">
              <a:ea typeface="나눔스퀘어" panose="020B0600000101010101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E52486F-FD62-4470-9AF1-2A046C02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550" y="6515798"/>
            <a:ext cx="401782" cy="317730"/>
          </a:xfrm>
        </p:spPr>
        <p:txBody>
          <a:bodyPr/>
          <a:lstStyle/>
          <a:p>
            <a:fld id="{B96FD67E-A169-4345-A333-A6B5ABAB1232}" type="slidenum">
              <a:rPr kumimoji="1" lang="ko-KR" altLang="en-US" sz="2000" smtClean="0">
                <a:solidFill>
                  <a:schemeClr val="bg1"/>
                </a:solidFill>
              </a:rPr>
              <a:t>16</a:t>
            </a:fld>
            <a:endParaRPr kumimoji="1"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5" name="그림 4" descr="텍스트, 도표, 평면도, 스크린샷이(가) 표시된 사진&#10;&#10;자동 생성된 설명">
            <a:extLst>
              <a:ext uri="{FF2B5EF4-FFF2-40B4-BE49-F238E27FC236}">
                <a16:creationId xmlns:a16="http://schemas.microsoft.com/office/drawing/2014/main" id="{88D679DB-249E-2B19-DE4C-6580CB1DB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557" y="3594490"/>
            <a:ext cx="6592994" cy="29458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03E3FD-68BE-03B5-84C7-6DD268EABB8D}"/>
              </a:ext>
            </a:extLst>
          </p:cNvPr>
          <p:cNvSpPr txBox="1"/>
          <p:nvPr/>
        </p:nvSpPr>
        <p:spPr>
          <a:xfrm>
            <a:off x="0" y="6674663"/>
            <a:ext cx="53351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800" dirty="0"/>
              <a:t>BLIP: Bootstrapping Language-Image Pre-training for Unified Vision-Language Understanding and Generation</a:t>
            </a:r>
            <a:endParaRPr kumimoji="1" lang="ko-Kore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783164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9D0B-E9B8-97BD-AFDF-FC2E3FF67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4510" y="51492"/>
            <a:ext cx="9144000" cy="828809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ea typeface="나눔스퀘어" panose="020B0600000101010101"/>
              </a:rPr>
              <a:t>Unify text and box</a:t>
            </a:r>
            <a:endParaRPr lang="ko-KR" altLang="en-US" sz="3600" dirty="0">
              <a:ea typeface="나눔스퀘어" panose="020B0600000101010101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9EF6AB-3C05-81AE-EAC3-C3CC1C955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32385" y="1850065"/>
            <a:ext cx="5103947" cy="4217051"/>
          </a:xfrm>
        </p:spPr>
        <p:txBody>
          <a:bodyPr>
            <a:normAutofit/>
          </a:bodyPr>
          <a:lstStyle/>
          <a:p>
            <a:r>
              <a:rPr lang="en" altLang="ko-Kore-KR" dirty="0"/>
              <a:t>Multi-task</a:t>
            </a:r>
            <a:r>
              <a:rPr lang="ko-KR" altLang="en-US" dirty="0" err="1"/>
              <a:t>를</a:t>
            </a:r>
            <a:r>
              <a:rPr lang="ko-KR" altLang="en-US" dirty="0"/>
              <a:t> 수행하면서 모델을 </a:t>
            </a:r>
            <a:endParaRPr lang="en-US" altLang="ko-KR" dirty="0"/>
          </a:p>
          <a:p>
            <a:r>
              <a:rPr lang="ko-KR" altLang="en-US" dirty="0"/>
              <a:t>효율적으로 만드는 것을 확인했다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ore-KR" dirty="0"/>
          </a:p>
          <a:p>
            <a:r>
              <a:rPr lang="en-US" altLang="ko-Kore-KR" dirty="0"/>
              <a:t>Box </a:t>
            </a:r>
            <a:r>
              <a:rPr lang="ko-KR" altLang="en-US" dirty="0"/>
              <a:t>정보도 활용할 수 있을까</a:t>
            </a:r>
            <a:r>
              <a:rPr lang="en-US" altLang="ko-KR" dirty="0"/>
              <a:t>?</a:t>
            </a:r>
            <a:endParaRPr lang="en" altLang="ko-Kore-KR" dirty="0"/>
          </a:p>
          <a:p>
            <a:endParaRPr lang="en" altLang="ko-Kore-KR" dirty="0"/>
          </a:p>
          <a:p>
            <a:r>
              <a:rPr lang="en" altLang="ko-Kore-KR" dirty="0"/>
              <a:t>Unifying Text and Box Outputs</a:t>
            </a:r>
          </a:p>
          <a:p>
            <a:r>
              <a:rPr lang="en" altLang="ko-Kore-KR" dirty="0"/>
              <a:t>1. Support both outputs </a:t>
            </a:r>
          </a:p>
          <a:p>
            <a:r>
              <a:rPr lang="en" altLang="ko-Kore-KR" dirty="0"/>
              <a:t>2. Word-box alignments</a:t>
            </a:r>
            <a:endParaRPr lang="en" altLang="ko-KR" b="1" dirty="0">
              <a:ea typeface="나눔스퀘어" panose="020B0600000101010101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E52486F-FD62-4470-9AF1-2A046C02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550" y="6515798"/>
            <a:ext cx="401782" cy="317730"/>
          </a:xfrm>
        </p:spPr>
        <p:txBody>
          <a:bodyPr/>
          <a:lstStyle/>
          <a:p>
            <a:fld id="{B96FD67E-A169-4345-A333-A6B5ABAB1232}" type="slidenum">
              <a:rPr kumimoji="1" lang="ko-KR" altLang="en-US" sz="2000" smtClean="0">
                <a:solidFill>
                  <a:schemeClr val="bg1"/>
                </a:solidFill>
              </a:rPr>
              <a:t>17</a:t>
            </a:fld>
            <a:endParaRPr kumimoji="1"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5" name="그림 4" descr="스낵, 음식, 제빵 제품, 커피잔이(가) 표시된 사진&#10;&#10;자동 생성된 설명">
            <a:extLst>
              <a:ext uri="{FF2B5EF4-FFF2-40B4-BE49-F238E27FC236}">
                <a16:creationId xmlns:a16="http://schemas.microsoft.com/office/drawing/2014/main" id="{7C90A252-5BB6-FD8B-5B8D-AA0B05D7F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97" y="1626781"/>
            <a:ext cx="2959100" cy="2400300"/>
          </a:xfrm>
          <a:prstGeom prst="rect">
            <a:avLst/>
          </a:prstGeom>
        </p:spPr>
      </p:pic>
      <p:pic>
        <p:nvPicPr>
          <p:cNvPr id="8" name="그림 7" descr="텍스트, 스낵, 스크린샷, 음식이(가) 표시된 사진&#10;&#10;자동 생성된 설명">
            <a:extLst>
              <a:ext uri="{FF2B5EF4-FFF2-40B4-BE49-F238E27FC236}">
                <a16:creationId xmlns:a16="http://schemas.microsoft.com/office/drawing/2014/main" id="{27837C20-6982-7DE0-4825-E4369BFBB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94" y="4390258"/>
            <a:ext cx="2625903" cy="2174757"/>
          </a:xfrm>
          <a:prstGeom prst="rect">
            <a:avLst/>
          </a:prstGeom>
        </p:spPr>
      </p:pic>
      <p:pic>
        <p:nvPicPr>
          <p:cNvPr id="10" name="그림 9" descr="텍스트, 스낵, 음식, 스크린샷이(가) 표시된 사진&#10;&#10;자동 생성된 설명">
            <a:extLst>
              <a:ext uri="{FF2B5EF4-FFF2-40B4-BE49-F238E27FC236}">
                <a16:creationId xmlns:a16="http://schemas.microsoft.com/office/drawing/2014/main" id="{8CD206BD-C0C1-5BF7-F851-9FCF0F9F0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480" y="2388781"/>
            <a:ext cx="34036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80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9D0B-E9B8-97BD-AFDF-FC2E3FF67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4510" y="51492"/>
            <a:ext cx="9144000" cy="828809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ea typeface="나눔스퀘어" panose="020B0600000101010101"/>
              </a:rPr>
              <a:t>GPV-1</a:t>
            </a:r>
            <a:endParaRPr lang="ko-KR" altLang="en-US" sz="3600" dirty="0">
              <a:ea typeface="나눔스퀘어" panose="020B0600000101010101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9EF6AB-3C05-81AE-EAC3-C3CC1C955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473" y="1203440"/>
            <a:ext cx="12192000" cy="4915841"/>
          </a:xfrm>
        </p:spPr>
        <p:txBody>
          <a:bodyPr>
            <a:normAutofit/>
          </a:bodyPr>
          <a:lstStyle/>
          <a:p>
            <a:r>
              <a:rPr lang="en" altLang="ko-Kore-KR" dirty="0"/>
              <a:t>Box </a:t>
            </a:r>
            <a:r>
              <a:rPr lang="ko-KR" altLang="en-US" dirty="0"/>
              <a:t>정보를 추가로 주어 학습</a:t>
            </a:r>
            <a:endParaRPr lang="en" altLang="ko-Kore-KR" dirty="0"/>
          </a:p>
          <a:p>
            <a:r>
              <a:rPr lang="en" altLang="ko-Kore-KR" dirty="0"/>
              <a:t>Text and box outputs: detector for image -&gt; regions</a:t>
            </a:r>
          </a:p>
          <a:p>
            <a:r>
              <a:rPr lang="en" altLang="ko-Kore-KR" b="1" dirty="0"/>
              <a:t>explicit detection module</a:t>
            </a: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E52486F-FD62-4470-9AF1-2A046C02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550" y="6515798"/>
            <a:ext cx="401782" cy="317730"/>
          </a:xfrm>
        </p:spPr>
        <p:txBody>
          <a:bodyPr/>
          <a:lstStyle/>
          <a:p>
            <a:fld id="{B96FD67E-A169-4345-A333-A6B5ABAB1232}" type="slidenum">
              <a:rPr kumimoji="1" lang="ko-KR" altLang="en-US" sz="2000" smtClean="0">
                <a:solidFill>
                  <a:schemeClr val="bg1"/>
                </a:solidFill>
              </a:rPr>
              <a:t>18</a:t>
            </a:fld>
            <a:endParaRPr kumimoji="1"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5" name="그림 4" descr="도표, 텍스트, 평면도, 스크린샷이(가) 표시된 사진&#10;&#10;자동 생성된 설명">
            <a:extLst>
              <a:ext uri="{FF2B5EF4-FFF2-40B4-BE49-F238E27FC236}">
                <a16:creationId xmlns:a16="http://schemas.microsoft.com/office/drawing/2014/main" id="{40D60943-3FD5-57F1-D8B4-0076BB08B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510" y="2670830"/>
            <a:ext cx="8751484" cy="37506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1700E7-FDA7-3F19-9000-DEEF98732632}"/>
              </a:ext>
            </a:extLst>
          </p:cNvPr>
          <p:cNvSpPr txBox="1"/>
          <p:nvPr/>
        </p:nvSpPr>
        <p:spPr>
          <a:xfrm>
            <a:off x="-70770" y="6587307"/>
            <a:ext cx="61772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1000" dirty="0"/>
              <a:t>Image credit: Towards General Purpose Vision Systems, CVPR 2022</a:t>
            </a:r>
            <a:endParaRPr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90389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9D0B-E9B8-97BD-AFDF-FC2E3FF67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4510" y="51492"/>
            <a:ext cx="9144000" cy="828809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ea typeface="나눔스퀘어" panose="020B0600000101010101"/>
              </a:rPr>
              <a:t>MDETR</a:t>
            </a:r>
            <a:endParaRPr lang="ko-KR" altLang="en-US" sz="3600" dirty="0">
              <a:ea typeface="나눔스퀘어" panose="020B0600000101010101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9EF6AB-3C05-81AE-EAC3-C3CC1C955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473" y="1203440"/>
            <a:ext cx="12192000" cy="4915841"/>
          </a:xfrm>
        </p:spPr>
        <p:txBody>
          <a:bodyPr>
            <a:normAutofit/>
          </a:bodyPr>
          <a:lstStyle/>
          <a:p>
            <a:r>
              <a:rPr lang="en" altLang="ko-Kore-KR" b="1" dirty="0"/>
              <a:t>Avoid</a:t>
            </a:r>
            <a:r>
              <a:rPr lang="en" altLang="ko-Kore-KR" dirty="0"/>
              <a:t> </a:t>
            </a:r>
            <a:r>
              <a:rPr lang="en" altLang="ko-Kore-KR" b="1" dirty="0"/>
              <a:t>explicit detection module</a:t>
            </a:r>
            <a:r>
              <a:rPr lang="en" altLang="ko-Kore-KR" dirty="0"/>
              <a:t>?</a:t>
            </a:r>
          </a:p>
          <a:p>
            <a:r>
              <a:rPr lang="en" altLang="ko-Kore-KR" dirty="0"/>
              <a:t>MDETR</a:t>
            </a:r>
            <a:r>
              <a:rPr lang="ko-KR" altLang="en-US" dirty="0"/>
              <a:t>은 텍스트 출력과 </a:t>
            </a:r>
            <a:r>
              <a:rPr lang="ko-KR" altLang="en-US" dirty="0" err="1"/>
              <a:t>바운딩</a:t>
            </a:r>
            <a:r>
              <a:rPr lang="ko-KR" altLang="en-US" dirty="0"/>
              <a:t> 박스 출력을 하나의 프레임워크에서 </a:t>
            </a:r>
            <a:r>
              <a:rPr lang="en" altLang="ko-Kore-KR" dirty="0"/>
              <a:t>jointly </a:t>
            </a:r>
            <a:r>
              <a:rPr lang="ko-KR" altLang="en-US" dirty="0"/>
              <a:t>수행</a:t>
            </a:r>
            <a:endParaRPr lang="en-US" altLang="ko-KR" dirty="0"/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E52486F-FD62-4470-9AF1-2A046C02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550" y="6515798"/>
            <a:ext cx="401782" cy="317730"/>
          </a:xfrm>
        </p:spPr>
        <p:txBody>
          <a:bodyPr/>
          <a:lstStyle/>
          <a:p>
            <a:fld id="{B96FD67E-A169-4345-A333-A6B5ABAB1232}" type="slidenum">
              <a:rPr kumimoji="1" lang="ko-KR" altLang="en-US" sz="2000" smtClean="0">
                <a:solidFill>
                  <a:schemeClr val="bg1"/>
                </a:solidFill>
              </a:rPr>
              <a:t>19</a:t>
            </a:fld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1700E7-FDA7-3F19-9000-DEEF98732632}"/>
              </a:ext>
            </a:extLst>
          </p:cNvPr>
          <p:cNvSpPr txBox="1"/>
          <p:nvPr/>
        </p:nvSpPr>
        <p:spPr>
          <a:xfrm>
            <a:off x="-70770" y="6587307"/>
            <a:ext cx="61772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1000" dirty="0" err="1"/>
              <a:t>Mdetr</a:t>
            </a:r>
            <a:r>
              <a:rPr lang="en" altLang="ko-Kore-KR" sz="1000" dirty="0"/>
              <a:t>-modulated detection for end-to-end multi-modal understanding, ICCV 2021</a:t>
            </a:r>
            <a:endParaRPr lang="ko-Kore-KR" altLang="en-US" sz="1000" dirty="0"/>
          </a:p>
        </p:txBody>
      </p:sp>
      <p:pic>
        <p:nvPicPr>
          <p:cNvPr id="7" name="그림 6" descr="도표, 텍스트, 평면도, 스크린샷이(가) 표시된 사진&#10;&#10;자동 생성된 설명">
            <a:extLst>
              <a:ext uri="{FF2B5EF4-FFF2-40B4-BE49-F238E27FC236}">
                <a16:creationId xmlns:a16="http://schemas.microsoft.com/office/drawing/2014/main" id="{4EFEF098-2D0F-D489-5627-97AA6E845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755" y="2371471"/>
            <a:ext cx="9768490" cy="39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71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9D0B-E9B8-97BD-AFDF-FC2E3FF67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4510" y="51492"/>
            <a:ext cx="9144000" cy="828809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ea typeface="나눔스퀘어" panose="020B0600000101010101"/>
              </a:rPr>
              <a:t>Review</a:t>
            </a:r>
            <a:endParaRPr lang="ko-KR" altLang="en-US" sz="3600" dirty="0">
              <a:ea typeface="나눔스퀘어" panose="020B0600000101010101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9EF6AB-3C05-81AE-EAC3-C3CC1C955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182659"/>
            <a:ext cx="12192000" cy="491584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ko-Kore-KR" dirty="0"/>
              <a:t>Application: Retrieval, captioning, question answering</a:t>
            </a:r>
            <a:endParaRPr lang="en" altLang="ko-KR" dirty="0">
              <a:ea typeface="나눔스퀘어" panose="020B0600000101010101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ko-Kore-KR" dirty="0"/>
              <a:t>Network architecture: Image encoder, text encoder, multi-model fusion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" altLang="ko-KR" dirty="0">
              <a:ea typeface="나눔스퀘어" panose="020B0600000101010101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" altLang="ko-KR" dirty="0">
              <a:ea typeface="나눔스퀘어" panose="020B0600000101010101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" altLang="ko-KR" dirty="0">
              <a:ea typeface="나눔스퀘어" panose="020B0600000101010101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" altLang="ko-KR" dirty="0">
              <a:ea typeface="나눔스퀘어" panose="020B0600000101010101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" altLang="ko-KR" dirty="0">
              <a:ea typeface="나눔스퀘어" panose="020B0600000101010101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ko-Kore-KR" b="1" dirty="0"/>
              <a:t>Pre-training tasks</a:t>
            </a:r>
            <a:r>
              <a:rPr lang="en" altLang="ko-Kore-KR" dirty="0"/>
              <a:t>:  </a:t>
            </a:r>
          </a:p>
          <a:p>
            <a:r>
              <a:rPr lang="en" altLang="ko-Kore-KR" sz="2000" dirty="0"/>
              <a:t>Image-text contrastive (ITC) loss, </a:t>
            </a:r>
          </a:p>
          <a:p>
            <a:r>
              <a:rPr lang="en" altLang="ko-Kore-KR" sz="2000" dirty="0"/>
              <a:t>Image-text matching (ITM) loss, MLM</a:t>
            </a:r>
          </a:p>
          <a:p>
            <a:r>
              <a:rPr lang="en" altLang="ko-Kore-KR" sz="2000" dirty="0"/>
              <a:t>Masked language modeling (MLM) loss</a:t>
            </a:r>
            <a:endParaRPr lang="ko-KR" altLang="en-US" sz="2000" dirty="0">
              <a:ea typeface="나눔스퀘어" panose="020B0600000101010101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E52486F-FD62-4470-9AF1-2A046C02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550" y="6515798"/>
            <a:ext cx="401782" cy="317730"/>
          </a:xfrm>
        </p:spPr>
        <p:txBody>
          <a:bodyPr/>
          <a:lstStyle/>
          <a:p>
            <a:fld id="{B96FD67E-A169-4345-A333-A6B5ABAB1232}" type="slidenum">
              <a:rPr kumimoji="1" lang="ko-KR" altLang="en-US" sz="2000" smtClean="0">
                <a:solidFill>
                  <a:schemeClr val="bg1"/>
                </a:solidFill>
              </a:rPr>
              <a:t>2</a:t>
            </a:fld>
            <a:endParaRPr kumimoji="1"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5" name="그림 4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E3E7283F-587A-D214-A31A-0EA3AF2CB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0" y="2586738"/>
            <a:ext cx="42291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9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9D0B-E9B8-97BD-AFDF-FC2E3FF67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4510" y="51492"/>
            <a:ext cx="9144000" cy="828809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ea typeface="나눔스퀘어" panose="020B0600000101010101"/>
              </a:rPr>
              <a:t>FIBER</a:t>
            </a:r>
            <a:endParaRPr lang="ko-KR" altLang="en-US" sz="3600" dirty="0">
              <a:ea typeface="나눔스퀘어" panose="020B0600000101010101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9EF6AB-3C05-81AE-EAC3-C3CC1C955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473" y="1203440"/>
            <a:ext cx="12192000" cy="4915841"/>
          </a:xfrm>
        </p:spPr>
        <p:txBody>
          <a:bodyPr>
            <a:normAutofit/>
          </a:bodyPr>
          <a:lstStyle/>
          <a:p>
            <a:r>
              <a:rPr lang="en" altLang="ko-Kore-KR" dirty="0"/>
              <a:t>Coarse-to-fine </a:t>
            </a:r>
            <a:r>
              <a:rPr lang="en" altLang="ko-Kore-KR" b="1" dirty="0"/>
              <a:t>two-stage</a:t>
            </a:r>
            <a:r>
              <a:rPr lang="en" altLang="ko-Kore-KR" dirty="0"/>
              <a:t> vision-language pre-training</a:t>
            </a:r>
          </a:p>
          <a:p>
            <a:r>
              <a:rPr lang="en" altLang="ko-Kore-KR" dirty="0"/>
              <a:t>Fusion in-the-backbone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" altLang="ko-Kore-KR" sz="1600" dirty="0"/>
              <a:t>vision transformer</a:t>
            </a:r>
            <a:r>
              <a:rPr lang="ko-KR" altLang="en-US" sz="1600" dirty="0"/>
              <a:t>의 중간 </a:t>
            </a:r>
            <a:r>
              <a:rPr lang="en" altLang="ko-Kore-KR" sz="1600" dirty="0"/>
              <a:t>layer</a:t>
            </a:r>
            <a:r>
              <a:rPr lang="ko-KR" altLang="en-US" sz="1600" dirty="0"/>
              <a:t>에서 텍스트 정보를 주입하는 방식</a:t>
            </a:r>
            <a:endParaRPr lang="en" altLang="ko-Kore-KR" sz="1600" dirty="0"/>
          </a:p>
          <a:p>
            <a:r>
              <a:rPr lang="ko-KR" altLang="en-US" sz="1600" dirty="0"/>
              <a:t>계산 효율성 완화</a:t>
            </a:r>
            <a:endParaRPr lang="en" altLang="ko-Kore-KR" sz="1600" dirty="0"/>
          </a:p>
          <a:p>
            <a:endParaRPr lang="en" altLang="ko-KR" dirty="0">
              <a:ea typeface="나눔스퀘어" panose="020B0600000101010101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E52486F-FD62-4470-9AF1-2A046C02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550" y="6515798"/>
            <a:ext cx="401782" cy="317730"/>
          </a:xfrm>
        </p:spPr>
        <p:txBody>
          <a:bodyPr/>
          <a:lstStyle/>
          <a:p>
            <a:fld id="{B96FD67E-A169-4345-A333-A6B5ABAB1232}" type="slidenum">
              <a:rPr kumimoji="1" lang="ko-KR" altLang="en-US" sz="2000" smtClean="0">
                <a:solidFill>
                  <a:schemeClr val="bg1"/>
                </a:solidFill>
              </a:rPr>
              <a:t>20</a:t>
            </a:fld>
            <a:endParaRPr kumimoji="1"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759524B9-957F-9CD4-C99D-548FFAE0C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158" y="3008514"/>
            <a:ext cx="7026630" cy="36365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8DFBA3-FAC0-2344-5D48-F70700FA2D03}"/>
              </a:ext>
            </a:extLst>
          </p:cNvPr>
          <p:cNvSpPr txBox="1"/>
          <p:nvPr/>
        </p:nvSpPr>
        <p:spPr>
          <a:xfrm>
            <a:off x="0" y="6645102"/>
            <a:ext cx="1018724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800" dirty="0"/>
              <a:t>Image credit: Coarse-to-Fine Vision-Language Pre-training with Fusion in the Backbone</a:t>
            </a:r>
            <a:endParaRPr lang="ko-Kore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396431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9D0B-E9B8-97BD-AFDF-FC2E3FF67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4510" y="51492"/>
            <a:ext cx="9144000" cy="828809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ea typeface="나눔스퀘어" panose="020B0600000101010101"/>
              </a:rPr>
              <a:t>Textualize visual outputs</a:t>
            </a:r>
            <a:endParaRPr lang="ko-KR" altLang="en-US" sz="3600" dirty="0">
              <a:ea typeface="나눔스퀘어" panose="020B0600000101010101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9EF6AB-3C05-81AE-EAC3-C3CC1C955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473" y="1203440"/>
            <a:ext cx="12192000" cy="4915841"/>
          </a:xfrm>
        </p:spPr>
        <p:txBody>
          <a:bodyPr>
            <a:normAutofit/>
          </a:bodyPr>
          <a:lstStyle/>
          <a:p>
            <a:r>
              <a:rPr lang="en" altLang="ko-Kore-KR" dirty="0"/>
              <a:t>Visual (box, mask, pixel) outputs and text outputs (</a:t>
            </a:r>
            <a:r>
              <a:rPr lang="en" altLang="ko-Kore-KR" dirty="0" err="1"/>
              <a:t>cls</a:t>
            </a:r>
            <a:r>
              <a:rPr lang="en" altLang="ko-Kore-KR" dirty="0"/>
              <a:t>, text)</a:t>
            </a:r>
          </a:p>
          <a:p>
            <a:r>
              <a:rPr lang="en" altLang="ko-Kore-KR" dirty="0"/>
              <a:t> are often modeled differently and </a:t>
            </a:r>
            <a:r>
              <a:rPr lang="en" altLang="ko-Kore-KR" b="1" dirty="0"/>
              <a:t>require different modules</a:t>
            </a:r>
            <a:r>
              <a:rPr lang="en" altLang="ko-Kore-KR" dirty="0"/>
              <a:t>: </a:t>
            </a:r>
          </a:p>
          <a:p>
            <a:r>
              <a:rPr lang="en" altLang="ko-Kore-KR" dirty="0"/>
              <a:t>– Object detector (OD) </a:t>
            </a:r>
          </a:p>
          <a:p>
            <a:r>
              <a:rPr lang="ko-KR" altLang="en-US" sz="1600" dirty="0"/>
              <a:t>객체 감지는 이미지 내에서 관심 객체의 위치를 찾아내는 작업</a:t>
            </a:r>
            <a:endParaRPr lang="en" altLang="ko-Kore-KR" sz="1600" dirty="0"/>
          </a:p>
          <a:p>
            <a:r>
              <a:rPr lang="en" altLang="ko-Kore-KR" dirty="0"/>
              <a:t>– Coordinate regression head</a:t>
            </a:r>
          </a:p>
          <a:p>
            <a:r>
              <a:rPr lang="ko-KR" altLang="en-US" sz="1600" dirty="0"/>
              <a:t>객체 감지에서 </a:t>
            </a:r>
            <a:r>
              <a:rPr lang="ko-KR" altLang="en-US" sz="1600" dirty="0" err="1"/>
              <a:t>바운딩</a:t>
            </a:r>
            <a:r>
              <a:rPr lang="ko-KR" altLang="en-US" sz="1600" dirty="0"/>
              <a:t> 박스의 정확한 좌표를 예측하기 위해 사용되는 모듈</a:t>
            </a:r>
            <a:endParaRPr lang="en" altLang="ko-Kore-KR" sz="1600" dirty="0"/>
          </a:p>
          <a:p>
            <a:endParaRPr lang="en" altLang="ko-Kore-KR" dirty="0"/>
          </a:p>
          <a:p>
            <a:r>
              <a:rPr lang="en" altLang="ko-Kore-KR" sz="3200" b="1" dirty="0"/>
              <a:t>A single model that unifies text and box(visual) outputs?</a:t>
            </a:r>
            <a:endParaRPr lang="en" altLang="ko-KR" sz="3200" b="1" dirty="0">
              <a:ea typeface="나눔스퀘어" panose="020B0600000101010101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E52486F-FD62-4470-9AF1-2A046C02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550" y="6515798"/>
            <a:ext cx="401782" cy="317730"/>
          </a:xfrm>
        </p:spPr>
        <p:txBody>
          <a:bodyPr/>
          <a:lstStyle/>
          <a:p>
            <a:fld id="{B96FD67E-A169-4345-A333-A6B5ABAB1232}" type="slidenum">
              <a:rPr kumimoji="1" lang="ko-KR" altLang="en-US" sz="2000" smtClean="0">
                <a:solidFill>
                  <a:schemeClr val="bg1"/>
                </a:solidFill>
              </a:rPr>
              <a:t>21</a:t>
            </a:fld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877D9-2B5B-F250-D598-3877C400DAD5}"/>
              </a:ext>
            </a:extLst>
          </p:cNvPr>
          <p:cNvSpPr txBox="1"/>
          <p:nvPr/>
        </p:nvSpPr>
        <p:spPr>
          <a:xfrm>
            <a:off x="0" y="6591064"/>
            <a:ext cx="95961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800" dirty="0"/>
              <a:t>OFA, Pix2seq-v2, unified-IO </a:t>
            </a:r>
            <a:r>
              <a:rPr lang="ko-KR" altLang="en-US" sz="800" dirty="0" err="1"/>
              <a:t>스킵</a:t>
            </a:r>
            <a:endParaRPr lang="ko-Kore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253214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9D0B-E9B8-97BD-AFDF-FC2E3FF67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4510" y="51492"/>
            <a:ext cx="9144000" cy="828809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ea typeface="나눔스퀘어" panose="020B0600000101010101"/>
              </a:rPr>
              <a:t>Textualize visual outputs</a:t>
            </a:r>
            <a:endParaRPr lang="ko-KR" altLang="en-US" sz="3600" dirty="0">
              <a:ea typeface="나눔스퀘어" panose="020B0600000101010101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9EF6AB-3C05-81AE-EAC3-C3CC1C955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473" y="1203440"/>
            <a:ext cx="12192000" cy="4915841"/>
          </a:xfrm>
        </p:spPr>
        <p:txBody>
          <a:bodyPr>
            <a:normAutofit/>
          </a:bodyPr>
          <a:lstStyle/>
          <a:p>
            <a:r>
              <a:rPr lang="en" altLang="ko-Kore-KR" b="1" dirty="0"/>
              <a:t>Textualize bounding </a:t>
            </a:r>
            <a:r>
              <a:rPr lang="en" altLang="ko-Kore-KR" dirty="0"/>
              <a:t>box for object detection</a:t>
            </a:r>
          </a:p>
          <a:p>
            <a:r>
              <a:rPr lang="en" altLang="ko-Kore-KR" dirty="0"/>
              <a:t> Text and box outputs: Unified </a:t>
            </a:r>
            <a:r>
              <a:rPr lang="en" altLang="ko-Kore-KR" dirty="0" err="1"/>
              <a:t>text+box</a:t>
            </a:r>
            <a:r>
              <a:rPr lang="en" altLang="ko-Kore-KR" dirty="0"/>
              <a:t> decoding vocabulary </a:t>
            </a:r>
          </a:p>
          <a:p>
            <a:r>
              <a:rPr lang="en" altLang="ko-Kore-KR" dirty="0"/>
              <a:t>Word-box alignments: in-line in output sequence</a:t>
            </a:r>
            <a:endParaRPr lang="en" altLang="ko-KR" dirty="0">
              <a:ea typeface="나눔스퀘어" panose="020B0600000101010101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E52486F-FD62-4470-9AF1-2A046C02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550" y="6515798"/>
            <a:ext cx="401782" cy="317730"/>
          </a:xfrm>
        </p:spPr>
        <p:txBody>
          <a:bodyPr/>
          <a:lstStyle/>
          <a:p>
            <a:fld id="{B96FD67E-A169-4345-A333-A6B5ABAB1232}" type="slidenum">
              <a:rPr kumimoji="1" lang="ko-KR" altLang="en-US" sz="2000" smtClean="0">
                <a:solidFill>
                  <a:schemeClr val="bg1"/>
                </a:solidFill>
              </a:rPr>
              <a:t>22</a:t>
            </a:fld>
            <a:endParaRPr kumimoji="1"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3BCA7B6-01DB-3BAA-F060-A9E330404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223" y="2825920"/>
            <a:ext cx="6032500" cy="32933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837338-A010-E7F2-2BE0-8ED62E908FC4}"/>
              </a:ext>
            </a:extLst>
          </p:cNvPr>
          <p:cNvSpPr txBox="1"/>
          <p:nvPr/>
        </p:nvSpPr>
        <p:spPr>
          <a:xfrm>
            <a:off x="0" y="6591064"/>
            <a:ext cx="95961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800" dirty="0"/>
              <a:t>Image credit: UNICORN. Crossing the Format Boundary of Text and Boxes: Towards Unified Vision-Language Modeling</a:t>
            </a:r>
            <a:endParaRPr lang="ko-Kore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606721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9D0B-E9B8-97BD-AFDF-FC2E3FF67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4510" y="51492"/>
            <a:ext cx="9144000" cy="828809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ea typeface="나눔스퀘어" panose="020B0600000101010101"/>
              </a:rPr>
              <a:t>Textualize visual outputs</a:t>
            </a:r>
            <a:endParaRPr lang="ko-KR" altLang="en-US" sz="3600" dirty="0">
              <a:ea typeface="나눔스퀘어" panose="020B0600000101010101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9EF6AB-3C05-81AE-EAC3-C3CC1C955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473" y="1203440"/>
            <a:ext cx="12192000" cy="4915841"/>
          </a:xfrm>
        </p:spPr>
        <p:txBody>
          <a:bodyPr>
            <a:normAutofit/>
          </a:bodyPr>
          <a:lstStyle/>
          <a:p>
            <a:r>
              <a:rPr lang="en" altLang="ko-Kore-KR" dirty="0"/>
              <a:t>Encoder-decoder architecture</a:t>
            </a:r>
          </a:p>
          <a:p>
            <a:r>
              <a:rPr lang="en" altLang="ko-Kore-KR" dirty="0"/>
              <a:t>Single LM objective</a:t>
            </a:r>
          </a:p>
          <a:p>
            <a:endParaRPr lang="en" altLang="ko-KR" dirty="0">
              <a:ea typeface="나눔스퀘어" panose="020B0600000101010101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E52486F-FD62-4470-9AF1-2A046C02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550" y="6515798"/>
            <a:ext cx="401782" cy="317730"/>
          </a:xfrm>
        </p:spPr>
        <p:txBody>
          <a:bodyPr/>
          <a:lstStyle/>
          <a:p>
            <a:fld id="{B96FD67E-A169-4345-A333-A6B5ABAB1232}" type="slidenum">
              <a:rPr kumimoji="1" lang="ko-KR" altLang="en-US" sz="2000" smtClean="0">
                <a:solidFill>
                  <a:schemeClr val="bg1"/>
                </a:solidFill>
              </a:rPr>
              <a:t>23</a:t>
            </a:fld>
            <a:endParaRPr kumimoji="1"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5" name="그림 4" descr="텍스트, 폰트, 번호, 라인이(가) 표시된 사진&#10;&#10;자동 생성된 설명">
            <a:extLst>
              <a:ext uri="{FF2B5EF4-FFF2-40B4-BE49-F238E27FC236}">
                <a16:creationId xmlns:a16="http://schemas.microsoft.com/office/drawing/2014/main" id="{25C220D0-0D74-F665-A179-C55745900B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11"/>
          <a:stretch/>
        </p:blipFill>
        <p:spPr>
          <a:xfrm>
            <a:off x="491000" y="2428666"/>
            <a:ext cx="11701000" cy="3757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3A10C2-717D-D14A-73D7-035A09A4E6F8}"/>
              </a:ext>
            </a:extLst>
          </p:cNvPr>
          <p:cNvSpPr txBox="1"/>
          <p:nvPr/>
        </p:nvSpPr>
        <p:spPr>
          <a:xfrm>
            <a:off x="20320" y="6591064"/>
            <a:ext cx="95961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800" dirty="0"/>
              <a:t>Image credit: UNICORN. Crossing the Format Boundary of Text and Boxes: Towards Unified Vision-Language Modeling</a:t>
            </a:r>
            <a:endParaRPr lang="ko-Kore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204989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9D0B-E9B8-97BD-AFDF-FC2E3FF67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4510" y="51492"/>
            <a:ext cx="9144000" cy="828809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ea typeface="나눔스퀘어" panose="020B0600000101010101"/>
              </a:rPr>
              <a:t>Textualize visual outputs</a:t>
            </a:r>
            <a:endParaRPr lang="ko-KR" altLang="en-US" sz="3600" dirty="0">
              <a:ea typeface="나눔스퀘어" panose="020B0600000101010101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9EF6AB-3C05-81AE-EAC3-C3CC1C955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473" y="1203440"/>
            <a:ext cx="12192000" cy="4915841"/>
          </a:xfrm>
        </p:spPr>
        <p:txBody>
          <a:bodyPr>
            <a:normAutofit/>
          </a:bodyPr>
          <a:lstStyle/>
          <a:p>
            <a:r>
              <a:rPr lang="en" altLang="ko-Kore-KR" dirty="0"/>
              <a:t>Textualized outputs: text, box, alignment </a:t>
            </a:r>
          </a:p>
          <a:p>
            <a:r>
              <a:rPr lang="en" altLang="ko-Kore-KR" dirty="0"/>
              <a:t>Multi-task finetuning, capability generalization</a:t>
            </a:r>
            <a:endParaRPr lang="en" altLang="ko-KR" dirty="0">
              <a:ea typeface="나눔스퀘어" panose="020B0600000101010101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E52486F-FD62-4470-9AF1-2A046C02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550" y="6515798"/>
            <a:ext cx="401782" cy="317730"/>
          </a:xfrm>
        </p:spPr>
        <p:txBody>
          <a:bodyPr/>
          <a:lstStyle/>
          <a:p>
            <a:fld id="{B96FD67E-A169-4345-A333-A6B5ABAB1232}" type="slidenum">
              <a:rPr kumimoji="1" lang="ko-KR" altLang="en-US" sz="2000" smtClean="0">
                <a:solidFill>
                  <a:schemeClr val="bg1"/>
                </a:solidFill>
              </a:rPr>
              <a:t>24</a:t>
            </a:fld>
            <a:endParaRPr kumimoji="1"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D5C16D3-82C9-090E-381F-0B9F41859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997" y="2545772"/>
            <a:ext cx="9356951" cy="35735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E2492A-5BFF-FF4C-6443-B838B20B5323}"/>
              </a:ext>
            </a:extLst>
          </p:cNvPr>
          <p:cNvSpPr txBox="1"/>
          <p:nvPr/>
        </p:nvSpPr>
        <p:spPr>
          <a:xfrm>
            <a:off x="0" y="6591064"/>
            <a:ext cx="95961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800" dirty="0"/>
              <a:t>Image credit: UNICORN. Crossing the Format Boundary of Text and Boxes: Towards Unified Vision-Language Modeling</a:t>
            </a:r>
            <a:endParaRPr lang="ko-Kore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107378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9D0B-E9B8-97BD-AFDF-FC2E3FF67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4510" y="51492"/>
            <a:ext cx="9144000" cy="828809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ea typeface="나눔스퀘어" panose="020B0600000101010101"/>
              </a:rPr>
              <a:t>요약</a:t>
            </a:r>
            <a:endParaRPr lang="ko-KR" altLang="en-US" sz="3600" dirty="0">
              <a:ea typeface="나눔스퀘어" panose="020B0600000101010101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9EF6AB-3C05-81AE-EAC3-C3CC1C955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473" y="1203441"/>
            <a:ext cx="12192000" cy="35717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/>
              <a:t>입출력 형식 관점에서 통합된 이미지</a:t>
            </a:r>
            <a:r>
              <a:rPr lang="en-US" altLang="ko-KR" sz="2800" dirty="0"/>
              <a:t>-</a:t>
            </a:r>
            <a:r>
              <a:rPr lang="ko-KR" altLang="en-US" sz="2800" dirty="0"/>
              <a:t>텍스트 모델링 접근 </a:t>
            </a:r>
            <a:endParaRPr lang="en-US" altLang="ko-KR" sz="2800" dirty="0"/>
          </a:p>
          <a:p>
            <a:pPr>
              <a:lnSpc>
                <a:spcPct val="150000"/>
              </a:lnSpc>
            </a:pPr>
            <a:r>
              <a:rPr lang="ko-KR" altLang="en-US" sz="2800" dirty="0"/>
              <a:t>통합된 이미지</a:t>
            </a:r>
            <a:r>
              <a:rPr lang="en-US" altLang="ko-KR" sz="2800" dirty="0"/>
              <a:t>-</a:t>
            </a:r>
            <a:r>
              <a:rPr lang="ko-KR" altLang="en-US" sz="2800" dirty="0"/>
              <a:t>텍스트 모델링을 위해 시각적 출력을 텍스트화 </a:t>
            </a:r>
            <a:endParaRPr lang="en-US" altLang="ko-KR" sz="2800" dirty="0"/>
          </a:p>
          <a:p>
            <a:pPr>
              <a:lnSpc>
                <a:spcPct val="150000"/>
              </a:lnSpc>
            </a:pPr>
            <a:r>
              <a:rPr lang="ko-KR" altLang="en-US" sz="2800" dirty="0"/>
              <a:t>형식 통일은 첫 단계이며</a:t>
            </a:r>
            <a:r>
              <a:rPr lang="en-US" altLang="ko-KR" sz="2800" dirty="0"/>
              <a:t>, </a:t>
            </a:r>
            <a:r>
              <a:rPr lang="ko-KR" altLang="en-US" sz="2800" dirty="0"/>
              <a:t>통합 모델 개선이 중요</a:t>
            </a:r>
            <a:endParaRPr lang="en-US" altLang="ko-KR" sz="2800" dirty="0"/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E52486F-FD62-4470-9AF1-2A046C02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550" y="6515798"/>
            <a:ext cx="401782" cy="317730"/>
          </a:xfrm>
        </p:spPr>
        <p:txBody>
          <a:bodyPr/>
          <a:lstStyle/>
          <a:p>
            <a:fld id="{B96FD67E-A169-4345-A333-A6B5ABAB1232}" type="slidenum">
              <a:rPr kumimoji="1" lang="ko-KR" altLang="en-US" sz="2000" smtClean="0">
                <a:solidFill>
                  <a:schemeClr val="bg1"/>
                </a:solidFill>
              </a:rPr>
              <a:t>25</a:t>
            </a:fld>
            <a:endParaRPr kumimoji="1"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203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9D0B-E9B8-97BD-AFDF-FC2E3FF67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4510" y="51492"/>
            <a:ext cx="9144000" cy="828809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ea typeface="나눔스퀘어" panose="020B0600000101010101"/>
              </a:rPr>
              <a:t>향후 방향</a:t>
            </a:r>
            <a:endParaRPr lang="ko-KR" altLang="en-US" sz="3600" dirty="0">
              <a:ea typeface="나눔스퀘어" panose="020B0600000101010101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9EF6AB-3C05-81AE-EAC3-C3CC1C955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473" y="1203440"/>
            <a:ext cx="12192000" cy="4915841"/>
          </a:xfrm>
        </p:spPr>
        <p:txBody>
          <a:bodyPr>
            <a:normAutofit/>
          </a:bodyPr>
          <a:lstStyle/>
          <a:p>
            <a:r>
              <a:rPr lang="ko-KR" altLang="en-US" dirty="0"/>
              <a:t>통합 모델의 장점을 더 잘 보여주는 방법 </a:t>
            </a:r>
            <a:endParaRPr lang="en-US" altLang="ko-KR" dirty="0"/>
          </a:p>
          <a:p>
            <a:r>
              <a:rPr lang="ko-KR" altLang="en-US" dirty="0"/>
              <a:t>작업 간 관계</a:t>
            </a:r>
            <a:r>
              <a:rPr lang="en-US" altLang="ko-KR" dirty="0"/>
              <a:t>, </a:t>
            </a:r>
            <a:r>
              <a:rPr lang="ko-KR" altLang="en-US" dirty="0" err="1"/>
              <a:t>멀티태스크</a:t>
            </a:r>
            <a:r>
              <a:rPr lang="ko-KR" altLang="en-US" dirty="0"/>
              <a:t> 학습의 이점 새로운 능력 시연</a:t>
            </a:r>
            <a:r>
              <a:rPr lang="en-US" altLang="ko-KR" dirty="0"/>
              <a:t>, </a:t>
            </a:r>
            <a:r>
              <a:rPr lang="ko-KR" altLang="en-US" dirty="0"/>
              <a:t>일반화 설정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통합 모델을 더 잘 훈련시키는 방법</a:t>
            </a:r>
            <a:endParaRPr lang="en-US" altLang="ko-KR" dirty="0"/>
          </a:p>
          <a:p>
            <a:r>
              <a:rPr lang="ko-KR" altLang="en-US" dirty="0"/>
              <a:t> 통합 정도의 균형 맞추기 형식 통일을 위한 더 나은 방법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NEXT</a:t>
            </a:r>
          </a:p>
          <a:p>
            <a:r>
              <a:rPr lang="en-US" altLang="ko-KR" dirty="0"/>
              <a:t>Big Models, Few-Shot Learning, and Model Evaluation</a:t>
            </a: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E52486F-FD62-4470-9AF1-2A046C02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550" y="6515798"/>
            <a:ext cx="401782" cy="317730"/>
          </a:xfrm>
        </p:spPr>
        <p:txBody>
          <a:bodyPr/>
          <a:lstStyle/>
          <a:p>
            <a:fld id="{B96FD67E-A169-4345-A333-A6B5ABAB1232}" type="slidenum">
              <a:rPr kumimoji="1" lang="ko-KR" altLang="en-US" sz="2000" smtClean="0">
                <a:solidFill>
                  <a:schemeClr val="bg1"/>
                </a:solidFill>
              </a:rPr>
              <a:t>26</a:t>
            </a:fld>
            <a:endParaRPr kumimoji="1"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57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9D0B-E9B8-97BD-AFDF-FC2E3FF67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4510" y="51492"/>
            <a:ext cx="9144000" cy="828809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ea typeface="나눔스퀘어" panose="020B0600000101010101"/>
              </a:rPr>
              <a:t>Image-text Tasks Overview</a:t>
            </a:r>
            <a:endParaRPr lang="ko-KR" altLang="en-US" sz="3600" dirty="0">
              <a:ea typeface="나눔스퀘어" panose="020B0600000101010101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E52486F-FD62-4470-9AF1-2A046C02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550" y="6515798"/>
            <a:ext cx="401782" cy="317730"/>
          </a:xfrm>
        </p:spPr>
        <p:txBody>
          <a:bodyPr/>
          <a:lstStyle/>
          <a:p>
            <a:fld id="{B96FD67E-A169-4345-A333-A6B5ABAB1232}" type="slidenum">
              <a:rPr kumimoji="1" lang="ko-KR" altLang="en-US" sz="2000" smtClean="0">
                <a:solidFill>
                  <a:schemeClr val="bg1"/>
                </a:solidFill>
              </a:rPr>
              <a:t>3</a:t>
            </a:fld>
            <a:endParaRPr kumimoji="1"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8" name="그림 7" descr="텍스트, 스크린샷, 웹사이트, 온라인 광고이(가) 표시된 사진&#10;&#10;자동 생성된 설명">
            <a:extLst>
              <a:ext uri="{FF2B5EF4-FFF2-40B4-BE49-F238E27FC236}">
                <a16:creationId xmlns:a16="http://schemas.microsoft.com/office/drawing/2014/main" id="{ADDFAD1B-7A18-3938-6A4B-4D89250E9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35" y="1061840"/>
            <a:ext cx="11074706" cy="545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61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9D0B-E9B8-97BD-AFDF-FC2E3FF67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4510" y="51492"/>
            <a:ext cx="9144000" cy="828809"/>
          </a:xfrm>
        </p:spPr>
        <p:txBody>
          <a:bodyPr>
            <a:normAutofit/>
          </a:bodyPr>
          <a:lstStyle/>
          <a:p>
            <a:r>
              <a:rPr lang="en-US" altLang="ko-KR" sz="3600" b="1">
                <a:ea typeface="나눔스퀘어" panose="020B0600000101010101"/>
              </a:rPr>
              <a:t>Close-set classification</a:t>
            </a:r>
            <a:endParaRPr lang="ko-KR" altLang="en-US" sz="3600" dirty="0">
              <a:ea typeface="나눔스퀘어" panose="020B0600000101010101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9EF6AB-3C05-81AE-EAC3-C3CC1C955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0" y="5248212"/>
            <a:ext cx="12192000" cy="828809"/>
          </a:xfrm>
        </p:spPr>
        <p:txBody>
          <a:bodyPr>
            <a:noAutofit/>
          </a:bodyPr>
          <a:lstStyle/>
          <a:p>
            <a:r>
              <a:rPr lang="en-US" altLang="ko-KR" sz="1400" dirty="0"/>
              <a:t>NLVR2</a:t>
            </a:r>
            <a:r>
              <a:rPr lang="ko-KR" altLang="en-US" sz="1400" dirty="0"/>
              <a:t>는 </a:t>
            </a:r>
            <a:r>
              <a:rPr lang="en-US" altLang="ko-KR" sz="1400" dirty="0"/>
              <a:t>2</a:t>
            </a:r>
            <a:r>
              <a:rPr lang="ko-KR" altLang="en-US" sz="1400" dirty="0"/>
              <a:t>장의 이미지와 이 이미지들에 대한 </a:t>
            </a:r>
            <a:r>
              <a:rPr lang="en-US" altLang="ko-KR" sz="1400" dirty="0"/>
              <a:t>textual description</a:t>
            </a:r>
            <a:r>
              <a:rPr lang="ko-KR" altLang="en-US" sz="1400" dirty="0"/>
              <a:t>이 주어지면</a:t>
            </a:r>
            <a:r>
              <a:rPr lang="en-US" altLang="ko-KR" sz="1400" dirty="0"/>
              <a:t>, </a:t>
            </a:r>
            <a:r>
              <a:rPr lang="ko-KR" altLang="en-US" sz="1400" dirty="0"/>
              <a:t>그 </a:t>
            </a:r>
            <a:r>
              <a:rPr lang="en-US" altLang="ko-KR" sz="1400" dirty="0"/>
              <a:t>description</a:t>
            </a:r>
            <a:r>
              <a:rPr lang="ko-KR" altLang="en-US" sz="1400" dirty="0"/>
              <a:t>이 </a:t>
            </a:r>
            <a:r>
              <a:rPr lang="en-US" altLang="ko-KR" sz="1400" dirty="0"/>
              <a:t>2</a:t>
            </a:r>
            <a:r>
              <a:rPr lang="ko-KR" altLang="en-US" sz="1400" dirty="0"/>
              <a:t>장의 이미지를 모두 만족하는지 여부를 판단하는 </a:t>
            </a:r>
            <a:r>
              <a:rPr lang="en-US" altLang="ko-KR" sz="1400" dirty="0"/>
              <a:t>task</a:t>
            </a:r>
          </a:p>
          <a:p>
            <a:r>
              <a:rPr lang="en-US" altLang="ko-KR" sz="1400" dirty="0"/>
              <a:t>VCR</a:t>
            </a:r>
            <a:r>
              <a:rPr lang="ko-KR" altLang="en-US" sz="1400" dirty="0"/>
              <a:t>은 주어진 이미지와 그에 대한 질문에 대해 정답을 고르고</a:t>
            </a:r>
            <a:r>
              <a:rPr lang="en-US" altLang="ko-KR" sz="1400" dirty="0"/>
              <a:t>, </a:t>
            </a:r>
            <a:r>
              <a:rPr lang="ko-KR" altLang="en-US" sz="1400" dirty="0"/>
              <a:t>그 정답을 선택한 이유를 다시 선택하는 </a:t>
            </a:r>
            <a:r>
              <a:rPr lang="en-US" altLang="ko-KR" sz="1400" dirty="0"/>
              <a:t>2</a:t>
            </a:r>
            <a:r>
              <a:rPr lang="ko-KR" altLang="en-US" sz="1400" dirty="0"/>
              <a:t>단계 질의응답 </a:t>
            </a:r>
            <a:r>
              <a:rPr lang="en-US" altLang="ko-KR" sz="1400" dirty="0"/>
              <a:t>task</a:t>
            </a:r>
          </a:p>
          <a:p>
            <a:r>
              <a:rPr lang="en" altLang="ko-Kore-KR" sz="1400" dirty="0"/>
              <a:t>Visual Entailment</a:t>
            </a:r>
            <a:r>
              <a:rPr lang="ko-KR" altLang="en-US" sz="1400" dirty="0"/>
              <a:t> </a:t>
            </a:r>
            <a:r>
              <a:rPr lang="en" altLang="ko-Kore-KR" sz="1400" dirty="0"/>
              <a:t>Textual Entailment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이미지로 확장한 </a:t>
            </a:r>
            <a:r>
              <a:rPr lang="en" altLang="ko-Kore-KR" sz="1400" dirty="0"/>
              <a:t>task</a:t>
            </a:r>
            <a:r>
              <a:rPr lang="ko-KR" altLang="en-US" sz="1400" dirty="0"/>
              <a:t>로서</a:t>
            </a:r>
            <a:r>
              <a:rPr lang="en-US" altLang="ko-KR" sz="1400" dirty="0"/>
              <a:t>, </a:t>
            </a:r>
            <a:r>
              <a:rPr lang="ko-KR" altLang="en-US" sz="1400" dirty="0"/>
              <a:t>전제</a:t>
            </a:r>
            <a:r>
              <a:rPr lang="en-US" altLang="ko-KR" sz="1400" dirty="0"/>
              <a:t>(</a:t>
            </a:r>
            <a:r>
              <a:rPr lang="en" altLang="ko-Kore-KR" sz="1400" dirty="0"/>
              <a:t>premise) </a:t>
            </a:r>
            <a:r>
              <a:rPr lang="ko-KR" altLang="en-US" sz="1400" dirty="0"/>
              <a:t>이미지와 가설</a:t>
            </a:r>
            <a:r>
              <a:rPr lang="en-US" altLang="ko-KR" sz="1400" dirty="0"/>
              <a:t>(</a:t>
            </a:r>
            <a:r>
              <a:rPr lang="en" altLang="ko-Kore-KR" sz="1400" dirty="0"/>
              <a:t>hypothesis) </a:t>
            </a:r>
            <a:r>
              <a:rPr lang="ko-KR" altLang="en-US" sz="1400" dirty="0"/>
              <a:t>문장이 주어지면 그 관계를 </a:t>
            </a:r>
            <a:r>
              <a:rPr lang="en" altLang="ko-Kore-KR" sz="1400" dirty="0"/>
              <a:t>entailment, neutral, contradiction </a:t>
            </a:r>
            <a:r>
              <a:rPr lang="ko-KR" altLang="en-US" sz="1400" dirty="0"/>
              <a:t>중 하나로 분류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" altLang="ko-KR" sz="1400" dirty="0">
              <a:ea typeface="나눔스퀘어" panose="020B0600000101010101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E52486F-FD62-4470-9AF1-2A046C02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550" y="6515798"/>
            <a:ext cx="401782" cy="317730"/>
          </a:xfrm>
        </p:spPr>
        <p:txBody>
          <a:bodyPr/>
          <a:lstStyle/>
          <a:p>
            <a:fld id="{B96FD67E-A169-4345-A333-A6B5ABAB1232}" type="slidenum">
              <a:rPr kumimoji="1" lang="ko-KR" altLang="en-US" sz="2000" smtClean="0">
                <a:solidFill>
                  <a:schemeClr val="bg1"/>
                </a:solidFill>
              </a:rPr>
              <a:t>4</a:t>
            </a:fld>
            <a:endParaRPr kumimoji="1"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12" name="그림 11" descr="텍스트, 스크린샷, 웹사이트, 웹 페이지이(가) 표시된 사진&#10;&#10;자동 생성된 설명">
            <a:extLst>
              <a:ext uri="{FF2B5EF4-FFF2-40B4-BE49-F238E27FC236}">
                <a16:creationId xmlns:a16="http://schemas.microsoft.com/office/drawing/2014/main" id="{FA22F2A6-32C7-83D0-A024-1563B212F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092" y="916801"/>
            <a:ext cx="8097815" cy="389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990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9D0B-E9B8-97BD-AFDF-FC2E3FF67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4510" y="51492"/>
            <a:ext cx="9144000" cy="828809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ea typeface="나눔스퀘어" panose="020B0600000101010101"/>
              </a:rPr>
              <a:t>Open-ended Text Sequence</a:t>
            </a:r>
            <a:endParaRPr lang="ko-KR" altLang="en-US" sz="3600" dirty="0">
              <a:ea typeface="나눔스퀘어" panose="020B0600000101010101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E52486F-FD62-4470-9AF1-2A046C02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550" y="6515798"/>
            <a:ext cx="401782" cy="317730"/>
          </a:xfrm>
        </p:spPr>
        <p:txBody>
          <a:bodyPr/>
          <a:lstStyle/>
          <a:p>
            <a:fld id="{B96FD67E-A169-4345-A333-A6B5ABAB1232}" type="slidenum">
              <a:rPr kumimoji="1" lang="ko-KR" altLang="en-US" sz="2000" smtClean="0">
                <a:solidFill>
                  <a:schemeClr val="bg1"/>
                </a:solidFill>
              </a:rPr>
              <a:t>5</a:t>
            </a:fld>
            <a:endParaRPr kumimoji="1"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8" name="그림 7" descr="텍스트, 스크린샷, 웹사이트, 웹 페이지이(가) 표시된 사진&#10;&#10;자동 생성된 설명">
            <a:extLst>
              <a:ext uri="{FF2B5EF4-FFF2-40B4-BE49-F238E27FC236}">
                <a16:creationId xmlns:a16="http://schemas.microsoft.com/office/drawing/2014/main" id="{7B76D957-F022-4D19-3B94-697CD6025B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1"/>
          <a:stretch/>
        </p:blipFill>
        <p:spPr>
          <a:xfrm>
            <a:off x="610063" y="1108473"/>
            <a:ext cx="10971874" cy="540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04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9D0B-E9B8-97BD-AFDF-FC2E3FF67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4510" y="51492"/>
            <a:ext cx="9144000" cy="828809"/>
          </a:xfrm>
        </p:spPr>
        <p:txBody>
          <a:bodyPr>
            <a:normAutofit/>
          </a:bodyPr>
          <a:lstStyle/>
          <a:p>
            <a:r>
              <a:rPr lang="en-US" altLang="ko-KR" sz="3600" b="1">
                <a:ea typeface="나눔스퀘어" panose="020B0600000101010101"/>
              </a:rPr>
              <a:t>Box/mask Localization</a:t>
            </a:r>
            <a:endParaRPr lang="ko-KR" altLang="en-US" sz="3600" dirty="0">
              <a:ea typeface="나눔스퀘어" panose="020B0600000101010101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9EF6AB-3C05-81AE-EAC3-C3CC1C955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686989"/>
            <a:ext cx="12192000" cy="1657618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Visual Grounding (REC, Phrase Grounding)</a:t>
            </a:r>
            <a:r>
              <a:rPr lang="ko-KR" altLang="en-US" sz="1600" dirty="0"/>
              <a:t>은 주어진 이미지와 텍스트 쿼리에 대해</a:t>
            </a:r>
            <a:r>
              <a:rPr lang="en-US" altLang="ko-KR" sz="1600" dirty="0"/>
              <a:t>, </a:t>
            </a:r>
            <a:r>
              <a:rPr lang="ko-KR" altLang="en-US" sz="1600" dirty="0"/>
              <a:t>해당 쿼리에 부합하는 이미지 내 영역</a:t>
            </a:r>
            <a:r>
              <a:rPr lang="en-US" altLang="ko-KR" sz="1600" dirty="0"/>
              <a:t>(patch)</a:t>
            </a:r>
            <a:r>
              <a:rPr lang="ko-KR" altLang="en-US" sz="1600" dirty="0"/>
              <a:t>을 찾아내는 </a:t>
            </a:r>
            <a:r>
              <a:rPr lang="en-US" altLang="ko-KR" sz="1600" dirty="0"/>
              <a:t>task</a:t>
            </a:r>
          </a:p>
          <a:p>
            <a:r>
              <a:rPr lang="en-US" altLang="ko-KR" sz="1600" dirty="0"/>
              <a:t>Language-based Segmentation (RES) Referring Expression Segmentation (RES)</a:t>
            </a:r>
            <a:r>
              <a:rPr lang="ko-KR" altLang="en-US" sz="1600" dirty="0"/>
              <a:t>라고도 불리며</a:t>
            </a:r>
            <a:r>
              <a:rPr lang="en-US" altLang="ko-KR" sz="1600" dirty="0"/>
              <a:t>, visual grounding</a:t>
            </a:r>
            <a:r>
              <a:rPr lang="ko-KR" altLang="en-US" sz="1600" dirty="0"/>
              <a:t>과 유사한 </a:t>
            </a:r>
            <a:r>
              <a:rPr lang="en-US" altLang="ko-KR" sz="1600" dirty="0"/>
              <a:t>task</a:t>
            </a:r>
          </a:p>
          <a:p>
            <a:endParaRPr lang="en-US" altLang="ko-KR" sz="1600" dirty="0"/>
          </a:p>
          <a:p>
            <a:endParaRPr lang="en" altLang="ko-KR" sz="1600" dirty="0">
              <a:ea typeface="나눔스퀘어" panose="020B0600000101010101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E52486F-FD62-4470-9AF1-2A046C02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550" y="6515798"/>
            <a:ext cx="401782" cy="317730"/>
          </a:xfrm>
        </p:spPr>
        <p:txBody>
          <a:bodyPr/>
          <a:lstStyle/>
          <a:p>
            <a:fld id="{B96FD67E-A169-4345-A333-A6B5ABAB1232}" type="slidenum">
              <a:rPr kumimoji="1" lang="ko-KR" altLang="en-US" sz="2000" smtClean="0">
                <a:solidFill>
                  <a:schemeClr val="bg1"/>
                </a:solidFill>
              </a:rPr>
              <a:t>6</a:t>
            </a:fld>
            <a:endParaRPr kumimoji="1"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9" name="그림 8" descr="텍스트, 스크린샷, 웹사이트, 온라인 광고이(가) 표시된 사진&#10;&#10;자동 생성된 설명">
            <a:extLst>
              <a:ext uri="{FF2B5EF4-FFF2-40B4-BE49-F238E27FC236}">
                <a16:creationId xmlns:a16="http://schemas.microsoft.com/office/drawing/2014/main" id="{4780861D-16E2-D216-782D-6496B9D63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729" y="880301"/>
            <a:ext cx="9628542" cy="454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97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9D0B-E9B8-97BD-AFDF-FC2E3FF67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4510" y="51492"/>
            <a:ext cx="9144000" cy="828809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ea typeface="나눔스퀘어" panose="020B0600000101010101"/>
              </a:rPr>
              <a:t>Pixel Prediction</a:t>
            </a:r>
            <a:endParaRPr lang="ko-KR" altLang="en-US" sz="3600" dirty="0">
              <a:ea typeface="나눔스퀘어" panose="020B0600000101010101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E52486F-FD62-4470-9AF1-2A046C02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550" y="6515798"/>
            <a:ext cx="401782" cy="317730"/>
          </a:xfrm>
        </p:spPr>
        <p:txBody>
          <a:bodyPr/>
          <a:lstStyle/>
          <a:p>
            <a:fld id="{B96FD67E-A169-4345-A333-A6B5ABAB1232}" type="slidenum">
              <a:rPr kumimoji="1" lang="ko-KR" altLang="en-US" sz="2000" smtClean="0">
                <a:solidFill>
                  <a:schemeClr val="bg1"/>
                </a:solidFill>
              </a:rPr>
              <a:t>7</a:t>
            </a:fld>
            <a:endParaRPr kumimoji="1"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9" name="그림 8" descr="텍스트, 스크린샷, 웹사이트, 온라인 광고이(가) 표시된 사진&#10;&#10;자동 생성된 설명">
            <a:extLst>
              <a:ext uri="{FF2B5EF4-FFF2-40B4-BE49-F238E27FC236}">
                <a16:creationId xmlns:a16="http://schemas.microsoft.com/office/drawing/2014/main" id="{665CC828-16C8-FB5B-6FF7-93496CD5B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39" y="1092953"/>
            <a:ext cx="10550321" cy="512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53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9D0B-E9B8-97BD-AFDF-FC2E3FF67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4510" y="51492"/>
            <a:ext cx="9144000" cy="828809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ea typeface="나눔스퀘어" panose="020B0600000101010101"/>
              </a:rPr>
              <a:t>Why Unified Image-Text Modeling</a:t>
            </a:r>
            <a:endParaRPr lang="ko-KR" altLang="en-US" sz="3600" dirty="0">
              <a:ea typeface="나눔스퀘어" panose="020B0600000101010101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9EF6AB-3C05-81AE-EAC3-C3CC1C955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0" y="1038060"/>
            <a:ext cx="12192000" cy="4193159"/>
          </a:xfrm>
        </p:spPr>
        <p:txBody>
          <a:bodyPr>
            <a:normAutofit/>
          </a:bodyPr>
          <a:lstStyle/>
          <a:p>
            <a:r>
              <a:rPr lang="ko-KR" altLang="en-US" b="1" u="sng" dirty="0"/>
              <a:t>분리된 </a:t>
            </a:r>
            <a:r>
              <a:rPr lang="en-US" altLang="ko-KR" b="1" u="sng" dirty="0"/>
              <a:t>task</a:t>
            </a:r>
            <a:r>
              <a:rPr lang="ko-KR" altLang="en-US" b="1" u="sng" dirty="0" err="1"/>
              <a:t>를</a:t>
            </a:r>
            <a:r>
              <a:rPr lang="ko-KR" altLang="en-US" b="1" u="sng" dirty="0"/>
              <a:t> 합쳐서 </a:t>
            </a:r>
            <a:r>
              <a:rPr lang="en-US" altLang="ko-KR" b="1" u="sng" dirty="0"/>
              <a:t>multi-</a:t>
            </a:r>
            <a:r>
              <a:rPr lang="en-US" altLang="ko-KR" b="1" u="sng" dirty="0" err="1"/>
              <a:t>tak</a:t>
            </a:r>
            <a:r>
              <a:rPr lang="ko-KR" altLang="en-US" b="1" u="sng" dirty="0"/>
              <a:t>로 바꿈</a:t>
            </a:r>
            <a:endParaRPr lang="en" altLang="ko-Kore-KR" b="1" u="sng" dirty="0"/>
          </a:p>
          <a:p>
            <a:r>
              <a:rPr lang="en" altLang="ko-Kore-KR" dirty="0"/>
              <a:t>Better performance</a:t>
            </a:r>
            <a:endParaRPr lang="en" altLang="ko-KR" dirty="0">
              <a:ea typeface="나눔스퀘어" panose="020B0600000101010101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ko-KR" dirty="0">
                <a:ea typeface="나눔스퀘어" panose="020B0600000101010101"/>
              </a:rPr>
              <a:t>Similar abilities; Multi-task training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ko-KR" dirty="0">
                <a:ea typeface="나눔스퀘어" panose="020B0600000101010101"/>
              </a:rPr>
              <a:t>Extra data/annotations from other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" altLang="ko-KR" dirty="0">
              <a:ea typeface="나눔스퀘어" panose="020B0600000101010101"/>
            </a:endParaRPr>
          </a:p>
          <a:p>
            <a:endParaRPr lang="en" altLang="ko-KR" dirty="0">
              <a:ea typeface="나눔스퀘어" panose="020B0600000101010101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E52486F-FD62-4470-9AF1-2A046C02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550" y="6515798"/>
            <a:ext cx="401782" cy="317730"/>
          </a:xfrm>
        </p:spPr>
        <p:txBody>
          <a:bodyPr/>
          <a:lstStyle/>
          <a:p>
            <a:fld id="{B96FD67E-A169-4345-A333-A6B5ABAB1232}" type="slidenum">
              <a:rPr kumimoji="1" lang="ko-KR" altLang="en-US" sz="2000" smtClean="0">
                <a:solidFill>
                  <a:schemeClr val="bg1"/>
                </a:solidFill>
              </a:rPr>
              <a:t>8</a:t>
            </a:fld>
            <a:endParaRPr kumimoji="1"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7" name="그림 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3C59B7CE-CF8F-88A0-2256-05E71C150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22" y="3002794"/>
            <a:ext cx="10459775" cy="367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27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9D0B-E9B8-97BD-AFDF-FC2E3FF67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4510" y="51492"/>
            <a:ext cx="9144000" cy="828809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ea typeface="나눔스퀘어" panose="020B0600000101010101"/>
              </a:rPr>
              <a:t>Why Unified Image-Text Modeling</a:t>
            </a:r>
            <a:endParaRPr lang="ko-KR" altLang="en-US" sz="3600" dirty="0">
              <a:ea typeface="나눔스퀘어" panose="020B0600000101010101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9EF6AB-3C05-81AE-EAC3-C3CC1C955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0" y="1038060"/>
            <a:ext cx="12192000" cy="4193159"/>
          </a:xfrm>
        </p:spPr>
        <p:txBody>
          <a:bodyPr>
            <a:normAutofit/>
          </a:bodyPr>
          <a:lstStyle/>
          <a:p>
            <a:r>
              <a:rPr lang="en" altLang="ko-Kore-KR" dirty="0"/>
              <a:t>New capabilities</a:t>
            </a:r>
          </a:p>
          <a:p>
            <a:r>
              <a:rPr lang="en" altLang="ko-Kore-KR" dirty="0"/>
              <a:t>More comprehensive and interpretable image description</a:t>
            </a:r>
          </a:p>
          <a:p>
            <a:r>
              <a:rPr lang="ko-Kore-KR" altLang="en-US" dirty="0"/>
              <a:t>위치</a:t>
            </a:r>
            <a:r>
              <a:rPr lang="ko-KR" altLang="en-US" dirty="0"/>
              <a:t> 뿐만 아니라 상호간계 파악</a:t>
            </a:r>
            <a:endParaRPr lang="en" altLang="ko-Kore-KR" dirty="0"/>
          </a:p>
          <a:p>
            <a:r>
              <a:rPr lang="en" altLang="ko-Kore-KR" dirty="0"/>
              <a:t>E.g., text + box; grounded captioning</a:t>
            </a:r>
            <a:endParaRPr lang="en" altLang="ko-KR" dirty="0">
              <a:ea typeface="나눔스퀘어" panose="020B0600000101010101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E52486F-FD62-4470-9AF1-2A046C02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550" y="6515798"/>
            <a:ext cx="401782" cy="317730"/>
          </a:xfrm>
        </p:spPr>
        <p:txBody>
          <a:bodyPr/>
          <a:lstStyle/>
          <a:p>
            <a:fld id="{B96FD67E-A169-4345-A333-A6B5ABAB1232}" type="slidenum">
              <a:rPr kumimoji="1" lang="ko-KR" altLang="en-US" sz="2000" smtClean="0">
                <a:solidFill>
                  <a:schemeClr val="bg1"/>
                </a:solidFill>
              </a:rPr>
              <a:t>9</a:t>
            </a:fld>
            <a:endParaRPr kumimoji="1"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5" name="그림 4" descr="스낵, 음식, 제빵 제품, 텍스트이(가) 표시된 사진&#10;&#10;자동 생성된 설명">
            <a:extLst>
              <a:ext uri="{FF2B5EF4-FFF2-40B4-BE49-F238E27FC236}">
                <a16:creationId xmlns:a16="http://schemas.microsoft.com/office/drawing/2014/main" id="{0879FB95-8D17-FB03-F6B7-3D3018C64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510" y="2852927"/>
            <a:ext cx="3838797" cy="3821736"/>
          </a:xfrm>
          <a:prstGeom prst="rect">
            <a:avLst/>
          </a:prstGeom>
        </p:spPr>
      </p:pic>
      <p:pic>
        <p:nvPicPr>
          <p:cNvPr id="7" name="그림 6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3A7FAC6D-7EAF-9820-59CE-424855C5E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097" y="3431381"/>
            <a:ext cx="5353663" cy="266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129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12874</TotalTime>
  <Words>1024</Words>
  <Application>Microsoft Macintosh PowerPoint</Application>
  <PresentationFormat>와이드스크린</PresentationFormat>
  <Paragraphs>171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나눔스퀘어</vt:lpstr>
      <vt:lpstr>바탕체</vt:lpstr>
      <vt:lpstr>맑은 고딕</vt:lpstr>
      <vt:lpstr>Aptos</vt:lpstr>
      <vt:lpstr>Arial</vt:lpstr>
      <vt:lpstr>Office 테마</vt:lpstr>
      <vt:lpstr>Recent Advances  in Vision-and-Language Pre-training: chapter 2 Unified Image-Text Modeling CVPR 2022 tutorial</vt:lpstr>
      <vt:lpstr>Review</vt:lpstr>
      <vt:lpstr>Image-text Tasks Overview</vt:lpstr>
      <vt:lpstr>Close-set classification</vt:lpstr>
      <vt:lpstr>Open-ended Text Sequence</vt:lpstr>
      <vt:lpstr>Box/mask Localization</vt:lpstr>
      <vt:lpstr>Pixel Prediction</vt:lpstr>
      <vt:lpstr>Why Unified Image-Text Modeling</vt:lpstr>
      <vt:lpstr>Why Unified Image-Text Modeling</vt:lpstr>
      <vt:lpstr>Why Unified Image-Text Modeling</vt:lpstr>
      <vt:lpstr>Why Unified Image-Text Modeling</vt:lpstr>
      <vt:lpstr>Unified image-text models</vt:lpstr>
      <vt:lpstr>Unified image-text models</vt:lpstr>
      <vt:lpstr>Model design and training</vt:lpstr>
      <vt:lpstr>Model design and training</vt:lpstr>
      <vt:lpstr>Model design and training</vt:lpstr>
      <vt:lpstr>Unify text and box</vt:lpstr>
      <vt:lpstr>GPV-1</vt:lpstr>
      <vt:lpstr>MDETR</vt:lpstr>
      <vt:lpstr>FIBER</vt:lpstr>
      <vt:lpstr>Textualize visual outputs</vt:lpstr>
      <vt:lpstr>Textualize visual outputs</vt:lpstr>
      <vt:lpstr>Textualize visual outputs</vt:lpstr>
      <vt:lpstr>Textualize visual outputs</vt:lpstr>
      <vt:lpstr>요약</vt:lpstr>
      <vt:lpstr>향후 방향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대규모 언어 모델의  소수 검증 능력 심층 평가  KSC 동계학술대회 구두 발표 </dc:title>
  <dc:creator>정현우</dc:creator>
  <cp:lastModifiedBy>현우 정</cp:lastModifiedBy>
  <cp:revision>59</cp:revision>
  <dcterms:created xsi:type="dcterms:W3CDTF">2023-12-01T07:25:18Z</dcterms:created>
  <dcterms:modified xsi:type="dcterms:W3CDTF">2024-04-08T04:46:05Z</dcterms:modified>
</cp:coreProperties>
</file>